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Poppins Bold" charset="1" panose="00000800000000000000"/>
      <p:regular r:id="rId36"/>
    </p:embeddedFont>
    <p:embeddedFont>
      <p:font typeface="Poppins" charset="1" panose="00000500000000000000"/>
      <p:regular r:id="rId37"/>
    </p:embeddedFont>
    <p:embeddedFont>
      <p:font typeface="Arimo Italics" charset="1" panose="020B0604020202090204"/>
      <p:regular r:id="rId38"/>
    </p:embeddedFont>
    <p:embeddedFont>
      <p:font typeface="Poppins Bold Italics" charset="1" panose="00000800000000000000"/>
      <p:regular r:id="rId39"/>
    </p:embeddedFont>
    <p:embeddedFont>
      <p:font typeface="Poppins Italics" charset="1" panose="000005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6.png" Type="http://schemas.openxmlformats.org/officeDocument/2006/relationships/image"/><Relationship Id="rId7"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7.jpeg" Type="http://schemas.openxmlformats.org/officeDocument/2006/relationships/image"/><Relationship Id="rId7" Target="../media/image4.png" Type="http://schemas.openxmlformats.org/officeDocument/2006/relationships/image"/><Relationship Id="rId8"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9.jpeg" Type="http://schemas.openxmlformats.org/officeDocument/2006/relationships/image"/><Relationship Id="rId7" Target="../media/image4.png" Type="http://schemas.openxmlformats.org/officeDocument/2006/relationships/image"/><Relationship Id="rId8" Target="../media/image30.jpeg" Type="http://schemas.openxmlformats.org/officeDocument/2006/relationships/image"/><Relationship Id="rId9" Target="../media/image3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3.jpeg" Type="http://schemas.openxmlformats.org/officeDocument/2006/relationships/image"/><Relationship Id="rId7" Target="../media/image4.png" Type="http://schemas.openxmlformats.org/officeDocument/2006/relationships/image"/><Relationship Id="rId8" Target="../media/image3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5.png" Type="http://schemas.openxmlformats.org/officeDocument/2006/relationships/image"/><Relationship Id="rId7" Target="../media/image4.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6.png" Type="http://schemas.openxmlformats.org/officeDocument/2006/relationships/image"/><Relationship Id="rId7" Target="../media/image4.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7.jpeg" Type="http://schemas.openxmlformats.org/officeDocument/2006/relationships/image"/><Relationship Id="rId7" Target="../media/image4.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https://www.grab.com/id/en/press/business/grab-berkomitmen-memajukan-indonesia-dalam-perayaan-ulang-tahun-kelimanya/"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png" Type="http://schemas.openxmlformats.org/officeDocument/2006/relationships/image"/><Relationship Id="rId4" Target="../media/image40.png" Type="http://schemas.openxmlformats.org/officeDocument/2006/relationships/image"/><Relationship Id="rId5"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https://www.gojek.com/en-id/about"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41.jpeg" Type="http://schemas.openxmlformats.org/officeDocument/2006/relationships/image"/><Relationship Id="rId6"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42.png" Type="http://schemas.openxmlformats.org/officeDocument/2006/relationships/image"/><Relationship Id="rId6"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43.png" Type="http://schemas.openxmlformats.org/officeDocument/2006/relationships/image"/><Relationship Id="rId6" Target="../media/image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44.png" Type="http://schemas.openxmlformats.org/officeDocument/2006/relationships/image"/><Relationship Id="rId6" Target="../media/image4.png" Type="http://schemas.openxmlformats.org/officeDocument/2006/relationships/image"/><Relationship Id="rId7"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46.png" Type="http://schemas.openxmlformats.org/officeDocument/2006/relationships/image"/><Relationship Id="rId6" Target="../media/image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47.png" Type="http://schemas.openxmlformats.org/officeDocument/2006/relationships/image"/><Relationship Id="rId6" Target="../media/image4.png" Type="http://schemas.openxmlformats.org/officeDocument/2006/relationships/image"/><Relationship Id="rId7"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9.png" Type="http://schemas.openxmlformats.org/officeDocument/2006/relationships/image"/><Relationship Id="rId7" Target="../media/image4.png" Type="http://schemas.openxmlformats.org/officeDocument/2006/relationships/image"/><Relationship Id="rId8" Target="../media/image1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0.png" Type="http://schemas.openxmlformats.org/officeDocument/2006/relationships/image"/><Relationship Id="rId7" Target="../media/image4.png" Type="http://schemas.openxmlformats.org/officeDocument/2006/relationships/image"/><Relationship Id="rId8" Target="../media/image12.png" Type="http://schemas.openxmlformats.org/officeDocument/2006/relationships/image"/><Relationship Id="rId9" Target="../media/image5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2.png" Type="http://schemas.openxmlformats.org/officeDocument/2006/relationships/image"/><Relationship Id="rId7" Target="../media/image4.png" Type="http://schemas.openxmlformats.org/officeDocument/2006/relationships/image"/><Relationship Id="rId8" Target="../media/image12.png" Type="http://schemas.openxmlformats.org/officeDocument/2006/relationships/image"/><Relationship Id="rId9" Target="../media/image5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54.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4.png" Type="http://schemas.openxmlformats.org/officeDocument/2006/relationships/image"/><Relationship Id="rId4" Target="../media/image16.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7.png" Type="http://schemas.openxmlformats.org/officeDocument/2006/relationships/image"/><Relationship Id="rId7"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8.png" Type="http://schemas.openxmlformats.org/officeDocument/2006/relationships/image"/><Relationship Id="rId7" Target="../media/image4.png" Type="http://schemas.openxmlformats.org/officeDocument/2006/relationships/image"/><Relationship Id="rId8"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0.png" Type="http://schemas.openxmlformats.org/officeDocument/2006/relationships/image"/><Relationship Id="rId7"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1.png" Type="http://schemas.openxmlformats.org/officeDocument/2006/relationships/image"/><Relationship Id="rId7" Target="../media/image4.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4.png" Type="http://schemas.openxmlformats.org/officeDocument/2006/relationships/image"/><Relationship Id="rId7" Target="../media/image4.png" Type="http://schemas.openxmlformats.org/officeDocument/2006/relationships/image"/><Relationship Id="rId8"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9.png" Type="http://schemas.openxmlformats.org/officeDocument/2006/relationships/image"/><Relationship Id="rId7"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64098" y="4497243"/>
            <a:ext cx="6165661" cy="6165661"/>
          </a:xfrm>
          <a:custGeom>
            <a:avLst/>
            <a:gdLst/>
            <a:ahLst/>
            <a:cxnLst/>
            <a:rect r="r" b="b" t="t" l="l"/>
            <a:pathLst>
              <a:path h="6165661" w="6165661">
                <a:moveTo>
                  <a:pt x="0" y="0"/>
                </a:moveTo>
                <a:lnTo>
                  <a:pt x="6165661" y="0"/>
                </a:lnTo>
                <a:lnTo>
                  <a:pt x="6165661" y="6165661"/>
                </a:lnTo>
                <a:lnTo>
                  <a:pt x="0" y="61656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394776" y="2467538"/>
            <a:ext cx="4143033" cy="8341677"/>
            <a:chOff x="0" y="0"/>
            <a:chExt cx="9461500" cy="19050000"/>
          </a:xfrm>
        </p:grpSpPr>
        <p:sp>
          <p:nvSpPr>
            <p:cNvPr name="Freeform 4" id="4"/>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4"/>
              <a:stretch>
                <a:fillRect l="0" t="-760" r="0" b="-760"/>
              </a:stretch>
            </a:blipFill>
          </p:spPr>
        </p:sp>
        <p:sp>
          <p:nvSpPr>
            <p:cNvPr name="Freeform 5" id="5"/>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5"/>
              <a:stretch>
                <a:fillRect l="-83" t="0" r="-83" b="0"/>
              </a:stretch>
            </a:blipFill>
          </p:spPr>
        </p:sp>
      </p:grpSp>
      <p:grpSp>
        <p:nvGrpSpPr>
          <p:cNvPr name="Group 6" id="6"/>
          <p:cNvGrpSpPr>
            <a:grpSpLocks noChangeAspect="true"/>
          </p:cNvGrpSpPr>
          <p:nvPr/>
        </p:nvGrpSpPr>
        <p:grpSpPr>
          <a:xfrm rot="0">
            <a:off x="12237186" y="3235852"/>
            <a:ext cx="4143033" cy="8341677"/>
            <a:chOff x="0" y="0"/>
            <a:chExt cx="9461500" cy="19050000"/>
          </a:xfrm>
        </p:grpSpPr>
        <p:sp>
          <p:nvSpPr>
            <p:cNvPr name="Freeform 7" id="7"/>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1036" r="0" b="-1036"/>
              </a:stretch>
            </a:blipFill>
          </p:spPr>
        </p:sp>
        <p:sp>
          <p:nvSpPr>
            <p:cNvPr name="Freeform 8" id="8"/>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5"/>
              <a:stretch>
                <a:fillRect l="-83" t="0" r="-83" b="0"/>
              </a:stretch>
            </a:blipFill>
          </p:spPr>
        </p:sp>
      </p:grpSp>
      <p:sp>
        <p:nvSpPr>
          <p:cNvPr name="Freeform 9" id="9"/>
          <p:cNvSpPr/>
          <p:nvPr/>
        </p:nvSpPr>
        <p:spPr>
          <a:xfrm flipH="false" flipV="false" rot="0">
            <a:off x="-2256332" y="793157"/>
            <a:ext cx="6424542" cy="6424542"/>
          </a:xfrm>
          <a:custGeom>
            <a:avLst/>
            <a:gdLst/>
            <a:ahLst/>
            <a:cxnLst/>
            <a:rect r="r" b="b" t="t" l="l"/>
            <a:pathLst>
              <a:path h="6424542" w="6424542">
                <a:moveTo>
                  <a:pt x="0" y="0"/>
                </a:moveTo>
                <a:lnTo>
                  <a:pt x="6424542" y="0"/>
                </a:lnTo>
                <a:lnTo>
                  <a:pt x="6424542" y="6424542"/>
                </a:lnTo>
                <a:lnTo>
                  <a:pt x="0" y="6424542"/>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154039" y="3157069"/>
            <a:ext cx="2690100" cy="645624"/>
          </a:xfrm>
          <a:custGeom>
            <a:avLst/>
            <a:gdLst/>
            <a:ahLst/>
            <a:cxnLst/>
            <a:rect r="r" b="b" t="t" l="l"/>
            <a:pathLst>
              <a:path h="645624" w="2690100">
                <a:moveTo>
                  <a:pt x="0" y="0"/>
                </a:moveTo>
                <a:lnTo>
                  <a:pt x="2690099" y="0"/>
                </a:lnTo>
                <a:lnTo>
                  <a:pt x="2690099" y="645624"/>
                </a:lnTo>
                <a:lnTo>
                  <a:pt x="0" y="6456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7532154" y="6638377"/>
            <a:ext cx="2999097" cy="2999097"/>
          </a:xfrm>
          <a:custGeom>
            <a:avLst/>
            <a:gdLst/>
            <a:ahLst/>
            <a:cxnLst/>
            <a:rect r="r" b="b" t="t" l="l"/>
            <a:pathLst>
              <a:path h="2999097" w="2999097">
                <a:moveTo>
                  <a:pt x="0" y="0"/>
                </a:moveTo>
                <a:lnTo>
                  <a:pt x="2999097" y="0"/>
                </a:lnTo>
                <a:lnTo>
                  <a:pt x="2999097" y="2999096"/>
                </a:lnTo>
                <a:lnTo>
                  <a:pt x="0" y="2999096"/>
                </a:lnTo>
                <a:lnTo>
                  <a:pt x="0" y="0"/>
                </a:lnTo>
                <a:close/>
              </a:path>
            </a:pathLst>
          </a:custGeom>
          <a:blipFill>
            <a:blip r:embed="rId11">
              <a:alphaModFix amt="37000"/>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748492">
            <a:off x="6561569" y="6142128"/>
            <a:ext cx="1151852" cy="1151852"/>
          </a:xfrm>
          <a:custGeom>
            <a:avLst/>
            <a:gdLst/>
            <a:ahLst/>
            <a:cxnLst/>
            <a:rect r="r" b="b" t="t" l="l"/>
            <a:pathLst>
              <a:path h="1151852" w="1151852">
                <a:moveTo>
                  <a:pt x="0" y="0"/>
                </a:moveTo>
                <a:lnTo>
                  <a:pt x="1151852" y="0"/>
                </a:lnTo>
                <a:lnTo>
                  <a:pt x="1151852" y="1151852"/>
                </a:lnTo>
                <a:lnTo>
                  <a:pt x="0" y="1151852"/>
                </a:lnTo>
                <a:lnTo>
                  <a:pt x="0" y="0"/>
                </a:lnTo>
                <a:close/>
              </a:path>
            </a:pathLst>
          </a:custGeom>
          <a:blipFill>
            <a:blip r:embed="rId11">
              <a:alphaModFix amt="37000"/>
              <a:extLst>
                <a:ext uri="{96DAC541-7B7A-43D3-8B79-37D633B846F1}">
                  <asvg:svgBlip xmlns:asvg="http://schemas.microsoft.com/office/drawing/2016/SVG/main" r:embed="rId12"/>
                </a:ext>
              </a:extLst>
            </a:blip>
            <a:stretch>
              <a:fillRect l="0" t="0" r="0" b="0"/>
            </a:stretch>
          </a:blipFill>
        </p:spPr>
      </p:sp>
      <p:grpSp>
        <p:nvGrpSpPr>
          <p:cNvPr name="Group 13" id="13"/>
          <p:cNvGrpSpPr/>
          <p:nvPr/>
        </p:nvGrpSpPr>
        <p:grpSpPr>
          <a:xfrm rot="0">
            <a:off x="0" y="0"/>
            <a:ext cx="18288000" cy="221657"/>
            <a:chOff x="0" y="0"/>
            <a:chExt cx="4816593" cy="58379"/>
          </a:xfrm>
        </p:grpSpPr>
        <p:sp>
          <p:nvSpPr>
            <p:cNvPr name="Freeform 14" id="14"/>
            <p:cNvSpPr/>
            <p:nvPr/>
          </p:nvSpPr>
          <p:spPr>
            <a:xfrm flipH="false" flipV="false" rot="0">
              <a:off x="0" y="0"/>
              <a:ext cx="4816592" cy="58379"/>
            </a:xfrm>
            <a:custGeom>
              <a:avLst/>
              <a:gdLst/>
              <a:ahLst/>
              <a:cxnLst/>
              <a:rect r="r" b="b" t="t" l="l"/>
              <a:pathLst>
                <a:path h="58379" w="4816592">
                  <a:moveTo>
                    <a:pt x="0" y="0"/>
                  </a:moveTo>
                  <a:lnTo>
                    <a:pt x="4816592" y="0"/>
                  </a:lnTo>
                  <a:lnTo>
                    <a:pt x="4816592" y="58379"/>
                  </a:lnTo>
                  <a:lnTo>
                    <a:pt x="0" y="58379"/>
                  </a:lnTo>
                  <a:close/>
                </a:path>
              </a:pathLst>
            </a:custGeom>
            <a:solidFill>
              <a:srgbClr val="00AA13"/>
            </a:solidFill>
          </p:spPr>
        </p:sp>
        <p:sp>
          <p:nvSpPr>
            <p:cNvPr name="TextBox 15" id="15"/>
            <p:cNvSpPr txBox="true"/>
            <p:nvPr/>
          </p:nvSpPr>
          <p:spPr>
            <a:xfrm>
              <a:off x="0" y="-47625"/>
              <a:ext cx="4816593" cy="106004"/>
            </a:xfrm>
            <a:prstGeom prst="rect">
              <a:avLst/>
            </a:prstGeom>
          </p:spPr>
          <p:txBody>
            <a:bodyPr anchor="ctr" rtlCol="false" tIns="50800" lIns="50800" bIns="50800" rIns="50800"/>
            <a:lstStyle/>
            <a:p>
              <a:pPr algn="ctr">
                <a:lnSpc>
                  <a:spcPts val="2239"/>
                </a:lnSpc>
              </a:pPr>
            </a:p>
          </p:txBody>
        </p:sp>
      </p:grpSp>
      <p:sp>
        <p:nvSpPr>
          <p:cNvPr name="Freeform 16" id="16"/>
          <p:cNvSpPr/>
          <p:nvPr/>
        </p:nvSpPr>
        <p:spPr>
          <a:xfrm flipH="false" flipV="false" rot="0">
            <a:off x="3734141" y="2708145"/>
            <a:ext cx="3407582" cy="1448222"/>
          </a:xfrm>
          <a:custGeom>
            <a:avLst/>
            <a:gdLst/>
            <a:ahLst/>
            <a:cxnLst/>
            <a:rect r="r" b="b" t="t" l="l"/>
            <a:pathLst>
              <a:path h="1448222" w="3407582">
                <a:moveTo>
                  <a:pt x="0" y="0"/>
                </a:moveTo>
                <a:lnTo>
                  <a:pt x="3407582" y="0"/>
                </a:lnTo>
                <a:lnTo>
                  <a:pt x="3407582" y="1448222"/>
                </a:lnTo>
                <a:lnTo>
                  <a:pt x="0" y="1448222"/>
                </a:lnTo>
                <a:lnTo>
                  <a:pt x="0" y="0"/>
                </a:lnTo>
                <a:close/>
              </a:path>
            </a:pathLst>
          </a:custGeom>
          <a:blipFill>
            <a:blip r:embed="rId13"/>
            <a:stretch>
              <a:fillRect l="0" t="0" r="0" b="0"/>
            </a:stretch>
          </a:blipFill>
        </p:spPr>
      </p:sp>
      <p:sp>
        <p:nvSpPr>
          <p:cNvPr name="TextBox 17" id="17"/>
          <p:cNvSpPr txBox="true"/>
          <p:nvPr/>
        </p:nvSpPr>
        <p:spPr>
          <a:xfrm rot="0">
            <a:off x="1134989" y="3574093"/>
            <a:ext cx="7896714" cy="1435933"/>
          </a:xfrm>
          <a:prstGeom prst="rect">
            <a:avLst/>
          </a:prstGeom>
        </p:spPr>
        <p:txBody>
          <a:bodyPr anchor="t" rtlCol="false" tIns="0" lIns="0" bIns="0" rIns="0">
            <a:spAutoFit/>
          </a:bodyPr>
          <a:lstStyle/>
          <a:p>
            <a:pPr algn="ctr">
              <a:lnSpc>
                <a:spcPts val="11149"/>
              </a:lnSpc>
              <a:spcBef>
                <a:spcPct val="0"/>
              </a:spcBef>
            </a:pPr>
            <a:r>
              <a:rPr lang="en-US" b="true" sz="7963">
                <a:solidFill>
                  <a:srgbClr val="14282A"/>
                </a:solidFill>
                <a:latin typeface="Poppins Bold"/>
                <a:ea typeface="Poppins Bold"/>
                <a:cs typeface="Poppins Bold"/>
                <a:sym typeface="Poppins Bold"/>
              </a:rPr>
              <a:t>UX CASE STUDY</a:t>
            </a:r>
          </a:p>
        </p:txBody>
      </p:sp>
      <p:sp>
        <p:nvSpPr>
          <p:cNvPr name="TextBox 18" id="18"/>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
        <p:nvSpPr>
          <p:cNvPr name="TextBox 19" id="19"/>
          <p:cNvSpPr txBox="true"/>
          <p:nvPr/>
        </p:nvSpPr>
        <p:spPr>
          <a:xfrm rot="0">
            <a:off x="1134989" y="4962400"/>
            <a:ext cx="4859116" cy="861031"/>
          </a:xfrm>
          <a:prstGeom prst="rect">
            <a:avLst/>
          </a:prstGeom>
        </p:spPr>
        <p:txBody>
          <a:bodyPr anchor="t" rtlCol="false" tIns="0" lIns="0" bIns="0" rIns="0">
            <a:spAutoFit/>
          </a:bodyPr>
          <a:lstStyle/>
          <a:p>
            <a:pPr algn="l">
              <a:lnSpc>
                <a:spcPts val="2252"/>
              </a:lnSpc>
            </a:pPr>
            <a:r>
              <a:rPr lang="en-US" sz="1608">
                <a:solidFill>
                  <a:srgbClr val="000000"/>
                </a:solidFill>
                <a:latin typeface="Poppins"/>
                <a:ea typeface="Poppins"/>
                <a:cs typeface="Poppins"/>
                <a:sym typeface="Poppins"/>
              </a:rPr>
              <a:t>Denise Felicia Tiowanni 13522013</a:t>
            </a:r>
          </a:p>
          <a:p>
            <a:pPr algn="l">
              <a:lnSpc>
                <a:spcPts val="2252"/>
              </a:lnSpc>
            </a:pPr>
            <a:r>
              <a:rPr lang="en-US" sz="1608">
                <a:solidFill>
                  <a:srgbClr val="000000"/>
                </a:solidFill>
                <a:latin typeface="Poppins"/>
                <a:ea typeface="Poppins"/>
                <a:cs typeface="Poppins"/>
                <a:sym typeface="Poppins"/>
              </a:rPr>
              <a:t>Angelica Kierra Ninta Gurning 13522048</a:t>
            </a:r>
          </a:p>
          <a:p>
            <a:pPr algn="l">
              <a:lnSpc>
                <a:spcPts val="2252"/>
              </a:lnSpc>
              <a:spcBef>
                <a:spcPct val="0"/>
              </a:spcBef>
            </a:pPr>
            <a:r>
              <a:rPr lang="en-US" sz="1608">
                <a:solidFill>
                  <a:srgbClr val="000000"/>
                </a:solidFill>
                <a:latin typeface="Poppins"/>
                <a:ea typeface="Poppins"/>
                <a:cs typeface="Poppins"/>
                <a:sym typeface="Poppins"/>
              </a:rPr>
              <a:t>Erdianti Wiga Putri Andini 13522053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80662" y="1386427"/>
            <a:ext cx="6926676" cy="7514145"/>
          </a:xfrm>
          <a:custGeom>
            <a:avLst/>
            <a:gdLst/>
            <a:ahLst/>
            <a:cxnLst/>
            <a:rect r="r" b="b" t="t" l="l"/>
            <a:pathLst>
              <a:path h="7514145" w="6926676">
                <a:moveTo>
                  <a:pt x="0" y="0"/>
                </a:moveTo>
                <a:lnTo>
                  <a:pt x="6926676" y="0"/>
                </a:lnTo>
                <a:lnTo>
                  <a:pt x="6926676" y="7514146"/>
                </a:lnTo>
                <a:lnTo>
                  <a:pt x="0" y="7514146"/>
                </a:lnTo>
                <a:lnTo>
                  <a:pt x="0" y="0"/>
                </a:lnTo>
                <a:close/>
              </a:path>
            </a:pathLst>
          </a:custGeom>
          <a:blipFill>
            <a:blip r:embed="rId4">
              <a:alphaModFix amt="4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20228" y="752475"/>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Have Good Utility</a:t>
            </a:r>
          </a:p>
        </p:txBody>
      </p:sp>
      <p:grpSp>
        <p:nvGrpSpPr>
          <p:cNvPr name="Group 5" id="5"/>
          <p:cNvGrpSpPr>
            <a:grpSpLocks noChangeAspect="true"/>
          </p:cNvGrpSpPr>
          <p:nvPr/>
        </p:nvGrpSpPr>
        <p:grpSpPr>
          <a:xfrm rot="0">
            <a:off x="12607338" y="1472210"/>
            <a:ext cx="3765897" cy="7582343"/>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8" id="8"/>
          <p:cNvGrpSpPr/>
          <p:nvPr/>
        </p:nvGrpSpPr>
        <p:grpSpPr>
          <a:xfrm rot="0">
            <a:off x="1220228" y="2304561"/>
            <a:ext cx="10017595" cy="4087190"/>
            <a:chOff x="0" y="0"/>
            <a:chExt cx="13356793" cy="5449586"/>
          </a:xfrm>
        </p:grpSpPr>
        <p:sp>
          <p:nvSpPr>
            <p:cNvPr name="TextBox 9" id="9"/>
            <p:cNvSpPr txBox="true"/>
            <p:nvPr/>
          </p:nvSpPr>
          <p:spPr>
            <a:xfrm rot="0">
              <a:off x="0" y="594394"/>
              <a:ext cx="13356793" cy="4855192"/>
            </a:xfrm>
            <a:prstGeom prst="rect">
              <a:avLst/>
            </a:prstGeom>
          </p:spPr>
          <p:txBody>
            <a:bodyPr anchor="t" rtlCol="false" tIns="0" lIns="0" bIns="0" rIns="0">
              <a:spAutoFit/>
            </a:bodyPr>
            <a:lstStyle/>
            <a:p>
              <a:pPr algn="just">
                <a:lnSpc>
                  <a:spcPts val="3611"/>
                </a:lnSpc>
                <a:spcBef>
                  <a:spcPct val="0"/>
                </a:spcBef>
              </a:pPr>
              <a:r>
                <a:rPr lang="en-US" sz="2579">
                  <a:solidFill>
                    <a:srgbClr val="000000"/>
                  </a:solidFill>
                  <a:latin typeface="Poppins"/>
                  <a:ea typeface="Poppins"/>
                  <a:cs typeface="Poppins"/>
                  <a:sym typeface="Poppins"/>
                </a:rPr>
                <a:t>Pada layanan GoFood, saat makanan belum siap di restoran, </a:t>
              </a:r>
              <a:r>
                <a:rPr lang="en-US" b="true" sz="2579">
                  <a:solidFill>
                    <a:srgbClr val="000000"/>
                  </a:solidFill>
                  <a:latin typeface="Poppins Bold"/>
                  <a:ea typeface="Poppins Bold"/>
                  <a:cs typeface="Poppins Bold"/>
                  <a:sym typeface="Poppins Bold"/>
                </a:rPr>
                <a:t>posisi driver tidak ditampilkan</a:t>
              </a:r>
              <a:r>
                <a:rPr lang="en-US" sz="2579">
                  <a:solidFill>
                    <a:srgbClr val="000000"/>
                  </a:solidFill>
                  <a:latin typeface="Poppins"/>
                  <a:ea typeface="Poppins"/>
                  <a:cs typeface="Poppins"/>
                  <a:sym typeface="Poppins"/>
                </a:rPr>
                <a:t>. Hal ini menimbulkan </a:t>
              </a:r>
              <a:r>
                <a:rPr lang="en-US" b="true" sz="2579">
                  <a:solidFill>
                    <a:srgbClr val="000000"/>
                  </a:solidFill>
                  <a:latin typeface="Poppins Bold"/>
                  <a:ea typeface="Poppins Bold"/>
                  <a:cs typeface="Poppins Bold"/>
                  <a:sym typeface="Poppins Bold"/>
                </a:rPr>
                <a:t>kebingungan</a:t>
              </a:r>
              <a:r>
                <a:rPr lang="en-US" sz="2579">
                  <a:solidFill>
                    <a:srgbClr val="000000"/>
                  </a:solidFill>
                  <a:latin typeface="Poppins"/>
                  <a:ea typeface="Poppins"/>
                  <a:cs typeface="Poppins"/>
                  <a:sym typeface="Poppins"/>
                </a:rPr>
                <a:t> bagi pengguna, yang tidak dapat memastikan apakah driver sudah menuju restoran atau belum. Akibatnya, pengguna tidak memiliki visibilitas terhadap progres pesanan mereka, yang mengurangi rasa nyaman dan kontrol dalam memantau pengantaran makanan.</a:t>
              </a:r>
            </a:p>
          </p:txBody>
        </p:sp>
        <p:sp>
          <p:nvSpPr>
            <p:cNvPr name="TextBox 10" id="10"/>
            <p:cNvSpPr txBox="true"/>
            <p:nvPr/>
          </p:nvSpPr>
          <p:spPr>
            <a:xfrm rot="0">
              <a:off x="0" y="-76200"/>
              <a:ext cx="13356793"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grpSp>
        <p:nvGrpSpPr>
          <p:cNvPr name="Group 11" id="11"/>
          <p:cNvGrpSpPr/>
          <p:nvPr/>
        </p:nvGrpSpPr>
        <p:grpSpPr>
          <a:xfrm rot="0">
            <a:off x="1220228" y="6828052"/>
            <a:ext cx="10017595" cy="2369429"/>
            <a:chOff x="0" y="0"/>
            <a:chExt cx="13356793" cy="3159238"/>
          </a:xfrm>
        </p:grpSpPr>
        <p:sp>
          <p:nvSpPr>
            <p:cNvPr name="TextBox 12" id="12"/>
            <p:cNvSpPr txBox="true"/>
            <p:nvPr/>
          </p:nvSpPr>
          <p:spPr>
            <a:xfrm rot="0">
              <a:off x="0" y="502921"/>
              <a:ext cx="13356793" cy="2656317"/>
            </a:xfrm>
            <a:prstGeom prst="rect">
              <a:avLst/>
            </a:prstGeom>
          </p:spPr>
          <p:txBody>
            <a:bodyPr anchor="t" rtlCol="false" tIns="0" lIns="0" bIns="0" rIns="0">
              <a:spAutoFit/>
            </a:bodyPr>
            <a:lstStyle/>
            <a:p>
              <a:pPr algn="just">
                <a:lnSpc>
                  <a:spcPts val="3191"/>
                </a:lnSpc>
                <a:spcBef>
                  <a:spcPct val="0"/>
                </a:spcBef>
              </a:pPr>
              <a:r>
                <a:rPr lang="en-US" sz="2279">
                  <a:solidFill>
                    <a:srgbClr val="000000"/>
                  </a:solidFill>
                  <a:latin typeface="Poppins"/>
                  <a:ea typeface="Poppins"/>
                  <a:cs typeface="Poppins"/>
                  <a:sym typeface="Poppins"/>
                </a:rPr>
                <a:t>Developer memperbaiki sistem untuk </a:t>
              </a:r>
              <a:r>
                <a:rPr lang="en-US" b="true" sz="2279">
                  <a:solidFill>
                    <a:srgbClr val="000000"/>
                  </a:solidFill>
                  <a:latin typeface="Poppins Bold"/>
                  <a:ea typeface="Poppins Bold"/>
                  <a:cs typeface="Poppins Bold"/>
                  <a:sym typeface="Poppins Bold"/>
                </a:rPr>
                <a:t>menampilkan status </a:t>
              </a:r>
              <a:r>
                <a:rPr lang="en-US" sz="2279">
                  <a:solidFill>
                    <a:srgbClr val="000000"/>
                  </a:solidFill>
                  <a:latin typeface="Poppins"/>
                  <a:ea typeface="Poppins"/>
                  <a:cs typeface="Poppins"/>
                  <a:sym typeface="Poppins"/>
                </a:rPr>
                <a:t>dan lokasi driver secara real-time, bahkan saat makanan belum siap.  Selain itu, menambahkan perkiraan waktu kedatangan driver ke restoran dapat membantu pengguna mengetahui ekspektasi mereka.</a:t>
              </a:r>
            </a:p>
          </p:txBody>
        </p:sp>
        <p:sp>
          <p:nvSpPr>
            <p:cNvPr name="TextBox 13" id="13"/>
            <p:cNvSpPr txBox="true"/>
            <p:nvPr/>
          </p:nvSpPr>
          <p:spPr>
            <a:xfrm rot="0">
              <a:off x="0" y="-76200"/>
              <a:ext cx="13356793"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20228" y="1224167"/>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Easy to Learn</a:t>
            </a:r>
          </a:p>
        </p:txBody>
      </p:sp>
      <p:sp>
        <p:nvSpPr>
          <p:cNvPr name="Freeform 4" id="4"/>
          <p:cNvSpPr/>
          <p:nvPr/>
        </p:nvSpPr>
        <p:spPr>
          <a:xfrm flipH="false" flipV="false" rot="0">
            <a:off x="5680662" y="1386427"/>
            <a:ext cx="6926676" cy="7514145"/>
          </a:xfrm>
          <a:custGeom>
            <a:avLst/>
            <a:gdLst/>
            <a:ahLst/>
            <a:cxnLst/>
            <a:rect r="r" b="b" t="t" l="l"/>
            <a:pathLst>
              <a:path h="7514145" w="6926676">
                <a:moveTo>
                  <a:pt x="0" y="0"/>
                </a:moveTo>
                <a:lnTo>
                  <a:pt x="6926676" y="0"/>
                </a:lnTo>
                <a:lnTo>
                  <a:pt x="6926676" y="7514146"/>
                </a:lnTo>
                <a:lnTo>
                  <a:pt x="0" y="7514146"/>
                </a:lnTo>
                <a:lnTo>
                  <a:pt x="0" y="0"/>
                </a:lnTo>
                <a:close/>
              </a:path>
            </a:pathLst>
          </a:custGeom>
          <a:blipFill>
            <a:blip r:embed="rId4">
              <a:alphaModFix amt="4000"/>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0679564" y="2172324"/>
            <a:ext cx="4411134" cy="8881479"/>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897" r="0" b="-897"/>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8" id="8"/>
          <p:cNvGrpSpPr/>
          <p:nvPr/>
        </p:nvGrpSpPr>
        <p:grpSpPr>
          <a:xfrm rot="0">
            <a:off x="12885131" y="3358478"/>
            <a:ext cx="4596383" cy="5542094"/>
            <a:chOff x="0" y="0"/>
            <a:chExt cx="3261134" cy="3932116"/>
          </a:xfrm>
        </p:grpSpPr>
        <p:sp>
          <p:nvSpPr>
            <p:cNvPr name="Freeform 9" id="9"/>
            <p:cNvSpPr/>
            <p:nvPr/>
          </p:nvSpPr>
          <p:spPr>
            <a:xfrm flipH="false" flipV="false" rot="0">
              <a:off x="0" y="0"/>
              <a:ext cx="3261134" cy="3932115"/>
            </a:xfrm>
            <a:custGeom>
              <a:avLst/>
              <a:gdLst/>
              <a:ahLst/>
              <a:cxnLst/>
              <a:rect r="r" b="b" t="t" l="l"/>
              <a:pathLst>
                <a:path h="3932115" w="3261134">
                  <a:moveTo>
                    <a:pt x="3188737" y="0"/>
                  </a:moveTo>
                  <a:lnTo>
                    <a:pt x="72397" y="0"/>
                  </a:lnTo>
                  <a:cubicBezTo>
                    <a:pt x="32611" y="0"/>
                    <a:pt x="0" y="73455"/>
                    <a:pt x="0" y="163401"/>
                  </a:cubicBezTo>
                  <a:lnTo>
                    <a:pt x="0" y="3768715"/>
                  </a:lnTo>
                  <a:cubicBezTo>
                    <a:pt x="0" y="3858660"/>
                    <a:pt x="32611" y="3932115"/>
                    <a:pt x="72397" y="3932115"/>
                  </a:cubicBezTo>
                  <a:lnTo>
                    <a:pt x="3188737" y="3932115"/>
                  </a:lnTo>
                  <a:cubicBezTo>
                    <a:pt x="3228523" y="3932115"/>
                    <a:pt x="3261134" y="3858660"/>
                    <a:pt x="3261134" y="3768715"/>
                  </a:cubicBezTo>
                  <a:lnTo>
                    <a:pt x="3261134" y="163401"/>
                  </a:lnTo>
                  <a:cubicBezTo>
                    <a:pt x="3261134" y="73455"/>
                    <a:pt x="3228523" y="0"/>
                    <a:pt x="3188737" y="0"/>
                  </a:cubicBezTo>
                  <a:close/>
                </a:path>
              </a:pathLst>
            </a:custGeom>
            <a:blipFill>
              <a:blip r:embed="rId8"/>
              <a:stretch>
                <a:fillRect l="0" t="-60489" r="0" b="-19805"/>
              </a:stretch>
            </a:blipFill>
          </p:spPr>
        </p:sp>
      </p:grpSp>
      <p:sp>
        <p:nvSpPr>
          <p:cNvPr name="TextBox 10" id="10"/>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grpSp>
        <p:nvGrpSpPr>
          <p:cNvPr name="Group 11" id="11"/>
          <p:cNvGrpSpPr/>
          <p:nvPr/>
        </p:nvGrpSpPr>
        <p:grpSpPr>
          <a:xfrm rot="0">
            <a:off x="1220228" y="3592331"/>
            <a:ext cx="8181579" cy="1856449"/>
            <a:chOff x="0" y="0"/>
            <a:chExt cx="10908772" cy="2475265"/>
          </a:xfrm>
        </p:grpSpPr>
        <p:sp>
          <p:nvSpPr>
            <p:cNvPr name="TextBox 12" id="12"/>
            <p:cNvSpPr txBox="true"/>
            <p:nvPr/>
          </p:nvSpPr>
          <p:spPr>
            <a:xfrm rot="0">
              <a:off x="0" y="584869"/>
              <a:ext cx="10908772" cy="1890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Sistem GoPay yang </a:t>
              </a:r>
              <a:r>
                <a:rPr lang="en-US" b="true" sz="2681">
                  <a:solidFill>
                    <a:srgbClr val="000000"/>
                  </a:solidFill>
                  <a:latin typeface="Poppins Bold"/>
                  <a:ea typeface="Poppins Bold"/>
                  <a:cs typeface="Poppins Bold"/>
                  <a:sym typeface="Poppins Bold"/>
                </a:rPr>
                <a:t>terlalu memiliki banyak fitur</a:t>
              </a:r>
              <a:r>
                <a:rPr lang="en-US" sz="2681">
                  <a:solidFill>
                    <a:srgbClr val="000000"/>
                  </a:solidFill>
                  <a:latin typeface="Poppins"/>
                  <a:ea typeface="Poppins"/>
                  <a:cs typeface="Poppins"/>
                  <a:sym typeface="Poppins"/>
                </a:rPr>
                <a:t>, sehingga harus mempelajari ulang cara transaksi untuk setiap kebutuhan </a:t>
              </a:r>
            </a:p>
          </p:txBody>
        </p:sp>
        <p:sp>
          <p:nvSpPr>
            <p:cNvPr name="TextBox 13" id="13"/>
            <p:cNvSpPr txBox="true"/>
            <p:nvPr/>
          </p:nvSpPr>
          <p:spPr>
            <a:xfrm rot="0">
              <a:off x="0" y="-76200"/>
              <a:ext cx="10908772"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grpSp>
        <p:nvGrpSpPr>
          <p:cNvPr name="Group 14" id="14"/>
          <p:cNvGrpSpPr/>
          <p:nvPr/>
        </p:nvGrpSpPr>
        <p:grpSpPr>
          <a:xfrm rot="0">
            <a:off x="1220228" y="6028408"/>
            <a:ext cx="8347092" cy="1169311"/>
            <a:chOff x="0" y="0"/>
            <a:chExt cx="11129456" cy="1559081"/>
          </a:xfrm>
        </p:grpSpPr>
        <p:sp>
          <p:nvSpPr>
            <p:cNvPr name="TextBox 15" id="15"/>
            <p:cNvSpPr txBox="true"/>
            <p:nvPr/>
          </p:nvSpPr>
          <p:spPr>
            <a:xfrm rot="0">
              <a:off x="0" y="502921"/>
              <a:ext cx="11129456" cy="1056160"/>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Mengelompokkan fitur pembayaran menjadi lebih </a:t>
              </a:r>
              <a:r>
                <a:rPr lang="en-US" b="true" sz="2281">
                  <a:solidFill>
                    <a:srgbClr val="000000"/>
                  </a:solidFill>
                  <a:latin typeface="Poppins Bold"/>
                  <a:ea typeface="Poppins Bold"/>
                  <a:cs typeface="Poppins Bold"/>
                  <a:sym typeface="Poppins Bold"/>
                </a:rPr>
                <a:t>general </a:t>
              </a:r>
              <a:r>
                <a:rPr lang="en-US" sz="2281">
                  <a:solidFill>
                    <a:srgbClr val="000000"/>
                  </a:solidFill>
                  <a:latin typeface="Poppins"/>
                  <a:ea typeface="Poppins"/>
                  <a:cs typeface="Poppins"/>
                  <a:sym typeface="Poppins"/>
                </a:rPr>
                <a:t>sehingga mudah untuk dipelajari</a:t>
              </a:r>
            </a:p>
          </p:txBody>
        </p:sp>
        <p:sp>
          <p:nvSpPr>
            <p:cNvPr name="TextBox 16" id="16"/>
            <p:cNvSpPr txBox="true"/>
            <p:nvPr/>
          </p:nvSpPr>
          <p:spPr>
            <a:xfrm rot="0">
              <a:off x="0" y="-76200"/>
              <a:ext cx="11129456"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
        <p:nvSpPr>
          <p:cNvPr name="Freeform 3" id="3"/>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20228" y="1378597"/>
            <a:ext cx="11664903" cy="1284773"/>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Safe to Use</a:t>
            </a:r>
          </a:p>
        </p:txBody>
      </p:sp>
      <p:sp>
        <p:nvSpPr>
          <p:cNvPr name="Freeform 5" id="5"/>
          <p:cNvSpPr/>
          <p:nvPr/>
        </p:nvSpPr>
        <p:spPr>
          <a:xfrm flipH="false" flipV="false" rot="0">
            <a:off x="5680662" y="1386427"/>
            <a:ext cx="6926676" cy="7514145"/>
          </a:xfrm>
          <a:custGeom>
            <a:avLst/>
            <a:gdLst/>
            <a:ahLst/>
            <a:cxnLst/>
            <a:rect r="r" b="b" t="t" l="l"/>
            <a:pathLst>
              <a:path h="7514145" w="6926676">
                <a:moveTo>
                  <a:pt x="0" y="0"/>
                </a:moveTo>
                <a:lnTo>
                  <a:pt x="6926676" y="0"/>
                </a:lnTo>
                <a:lnTo>
                  <a:pt x="6926676" y="7514146"/>
                </a:lnTo>
                <a:lnTo>
                  <a:pt x="0" y="7514146"/>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20228" y="2775589"/>
            <a:ext cx="15181151" cy="960597"/>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Tidak ada permasalahan dalam usability goals ini. Terdapat beberapa hal positif dalam usability goals ini antara lain:</a:t>
            </a:r>
          </a:p>
        </p:txBody>
      </p:sp>
      <p:sp>
        <p:nvSpPr>
          <p:cNvPr name="TextBox 7" id="7"/>
          <p:cNvSpPr txBox="true"/>
          <p:nvPr/>
        </p:nvSpPr>
        <p:spPr>
          <a:xfrm rot="0">
            <a:off x="1220228" y="4060579"/>
            <a:ext cx="7445834" cy="2089642"/>
          </a:xfrm>
          <a:prstGeom prst="rect">
            <a:avLst/>
          </a:prstGeom>
        </p:spPr>
        <p:txBody>
          <a:bodyPr anchor="t" rtlCol="false" tIns="0" lIns="0" bIns="0" rIns="0">
            <a:spAutoFit/>
          </a:bodyPr>
          <a:lstStyle/>
          <a:p>
            <a:pPr algn="l">
              <a:lnSpc>
                <a:spcPts val="3753"/>
              </a:lnSpc>
            </a:pPr>
            <a:r>
              <a:rPr lang="en-US" sz="2681" b="true">
                <a:solidFill>
                  <a:srgbClr val="000000"/>
                </a:solidFill>
                <a:latin typeface="Poppins Bold"/>
                <a:ea typeface="Poppins Bold"/>
                <a:cs typeface="Poppins Bold"/>
                <a:sym typeface="Poppins Bold"/>
              </a:rPr>
              <a:t>Keamanan Transaksi</a:t>
            </a:r>
          </a:p>
          <a:p>
            <a:pPr algn="just">
              <a:lnSpc>
                <a:spcPts val="3191"/>
              </a:lnSpc>
              <a:spcBef>
                <a:spcPct val="0"/>
              </a:spcBef>
            </a:pPr>
            <a:r>
              <a:rPr lang="en-US" sz="2279">
                <a:solidFill>
                  <a:srgbClr val="000000"/>
                </a:solidFill>
                <a:latin typeface="Poppins"/>
                <a:ea typeface="Poppins"/>
                <a:cs typeface="Poppins"/>
                <a:sym typeface="Poppins"/>
              </a:rPr>
              <a:t>Gojek menyediakan metode pembayaran yang aman dengan perlindungan tambahan, seperti verifikasi melalui OTP (one-time password), yang mengurangi risiko penipuan atau transaksi palsu.</a:t>
            </a:r>
          </a:p>
        </p:txBody>
      </p:sp>
      <p:sp>
        <p:nvSpPr>
          <p:cNvPr name="TextBox 8" id="8"/>
          <p:cNvSpPr txBox="true"/>
          <p:nvPr/>
        </p:nvSpPr>
        <p:spPr>
          <a:xfrm rot="0">
            <a:off x="9813466" y="4060579"/>
            <a:ext cx="7445834" cy="2089642"/>
          </a:xfrm>
          <a:prstGeom prst="rect">
            <a:avLst/>
          </a:prstGeom>
        </p:spPr>
        <p:txBody>
          <a:bodyPr anchor="t" rtlCol="false" tIns="0" lIns="0" bIns="0" rIns="0">
            <a:spAutoFit/>
          </a:bodyPr>
          <a:lstStyle/>
          <a:p>
            <a:pPr algn="l">
              <a:lnSpc>
                <a:spcPts val="3753"/>
              </a:lnSpc>
            </a:pPr>
            <a:r>
              <a:rPr lang="en-US" sz="2681" b="true">
                <a:solidFill>
                  <a:srgbClr val="000000"/>
                </a:solidFill>
                <a:latin typeface="Poppins Bold"/>
                <a:ea typeface="Poppins Bold"/>
                <a:cs typeface="Poppins Bold"/>
                <a:sym typeface="Poppins Bold"/>
              </a:rPr>
              <a:t>Pelacakan Perjalanan Real-Time</a:t>
            </a:r>
          </a:p>
          <a:p>
            <a:pPr algn="just">
              <a:lnSpc>
                <a:spcPts val="3191"/>
              </a:lnSpc>
              <a:spcBef>
                <a:spcPct val="0"/>
              </a:spcBef>
            </a:pPr>
            <a:r>
              <a:rPr lang="en-US" sz="2279">
                <a:solidFill>
                  <a:srgbClr val="000000"/>
                </a:solidFill>
                <a:latin typeface="Poppins"/>
                <a:ea typeface="Poppins"/>
                <a:cs typeface="Poppins"/>
                <a:sym typeface="Poppins"/>
              </a:rPr>
              <a:t>Pengguna dapat melacak perjalanan atau status pengiriman secara real-time, sehingga mereka dapat mengetahui posisi driver dan memastikan perjalanan berlangsung dengan aman.</a:t>
            </a:r>
          </a:p>
        </p:txBody>
      </p:sp>
      <p:sp>
        <p:nvSpPr>
          <p:cNvPr name="TextBox 9" id="9"/>
          <p:cNvSpPr txBox="true"/>
          <p:nvPr/>
        </p:nvSpPr>
        <p:spPr>
          <a:xfrm rot="0">
            <a:off x="1220228" y="6474071"/>
            <a:ext cx="7445834" cy="2089642"/>
          </a:xfrm>
          <a:prstGeom prst="rect">
            <a:avLst/>
          </a:prstGeom>
        </p:spPr>
        <p:txBody>
          <a:bodyPr anchor="t" rtlCol="false" tIns="0" lIns="0" bIns="0" rIns="0">
            <a:spAutoFit/>
          </a:bodyPr>
          <a:lstStyle/>
          <a:p>
            <a:pPr algn="l">
              <a:lnSpc>
                <a:spcPts val="3753"/>
              </a:lnSpc>
            </a:pPr>
            <a:r>
              <a:rPr lang="en-US" sz="2681" b="true">
                <a:solidFill>
                  <a:srgbClr val="000000"/>
                </a:solidFill>
                <a:latin typeface="Poppins Bold"/>
                <a:ea typeface="Poppins Bold"/>
                <a:cs typeface="Poppins Bold"/>
                <a:sym typeface="Poppins Bold"/>
              </a:rPr>
              <a:t>Verifikasi Identitas Driver</a:t>
            </a:r>
          </a:p>
          <a:p>
            <a:pPr algn="just">
              <a:lnSpc>
                <a:spcPts val="3191"/>
              </a:lnSpc>
              <a:spcBef>
                <a:spcPct val="0"/>
              </a:spcBef>
            </a:pPr>
            <a:r>
              <a:rPr lang="en-US" sz="2279">
                <a:solidFill>
                  <a:srgbClr val="000000"/>
                </a:solidFill>
                <a:latin typeface="Poppins"/>
                <a:ea typeface="Poppins"/>
                <a:cs typeface="Poppins"/>
                <a:sym typeface="Poppins"/>
              </a:rPr>
              <a:t>Gojek menampilkan detail driver, termasuk foto, nama, dan nomor kendaraan, sehingga pengguna bisa memverifikasi identitas driver sebelum memulai perjalanan atau menerima pesanan.</a:t>
            </a:r>
          </a:p>
        </p:txBody>
      </p:sp>
      <p:sp>
        <p:nvSpPr>
          <p:cNvPr name="TextBox 10" id="10"/>
          <p:cNvSpPr txBox="true"/>
          <p:nvPr/>
        </p:nvSpPr>
        <p:spPr>
          <a:xfrm rot="0">
            <a:off x="9813466" y="6474071"/>
            <a:ext cx="7445834" cy="2089642"/>
          </a:xfrm>
          <a:prstGeom prst="rect">
            <a:avLst/>
          </a:prstGeom>
        </p:spPr>
        <p:txBody>
          <a:bodyPr anchor="t" rtlCol="false" tIns="0" lIns="0" bIns="0" rIns="0">
            <a:spAutoFit/>
          </a:bodyPr>
          <a:lstStyle/>
          <a:p>
            <a:pPr algn="l">
              <a:lnSpc>
                <a:spcPts val="3753"/>
              </a:lnSpc>
            </a:pPr>
            <a:r>
              <a:rPr lang="en-US" sz="2681" b="true">
                <a:solidFill>
                  <a:srgbClr val="000000"/>
                </a:solidFill>
                <a:latin typeface="Poppins Bold"/>
                <a:ea typeface="Poppins Bold"/>
                <a:cs typeface="Poppins Bold"/>
                <a:sym typeface="Poppins Bold"/>
              </a:rPr>
              <a:t>Fitur Berbagi Lokasi</a:t>
            </a:r>
          </a:p>
          <a:p>
            <a:pPr algn="just">
              <a:lnSpc>
                <a:spcPts val="3191"/>
              </a:lnSpc>
              <a:spcBef>
                <a:spcPct val="0"/>
              </a:spcBef>
            </a:pPr>
            <a:r>
              <a:rPr lang="en-US" sz="2279">
                <a:solidFill>
                  <a:srgbClr val="000000"/>
                </a:solidFill>
                <a:latin typeface="Poppins"/>
                <a:ea typeface="Poppins"/>
                <a:cs typeface="Poppins"/>
                <a:sym typeface="Poppins"/>
              </a:rPr>
              <a:t>Pengguna dapat membagikan lokasi mereka selama perjalanan kepada keluarga atau teman, sehingga orang lain dapat memantau perjalanan secara langsung, meningkatkan rasa aman.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20228" y="1378597"/>
            <a:ext cx="15013582"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Easy to Remember How to Use</a:t>
            </a:r>
          </a:p>
        </p:txBody>
      </p:sp>
      <p:sp>
        <p:nvSpPr>
          <p:cNvPr name="Freeform 4" id="4"/>
          <p:cNvSpPr/>
          <p:nvPr/>
        </p:nvSpPr>
        <p:spPr>
          <a:xfrm flipH="false" flipV="false" rot="0">
            <a:off x="5680662" y="1386427"/>
            <a:ext cx="6926676" cy="7514145"/>
          </a:xfrm>
          <a:custGeom>
            <a:avLst/>
            <a:gdLst/>
            <a:ahLst/>
            <a:cxnLst/>
            <a:rect r="r" b="b" t="t" l="l"/>
            <a:pathLst>
              <a:path h="7514145" w="6926676">
                <a:moveTo>
                  <a:pt x="0" y="0"/>
                </a:moveTo>
                <a:lnTo>
                  <a:pt x="6926676" y="0"/>
                </a:lnTo>
                <a:lnTo>
                  <a:pt x="6926676" y="7514146"/>
                </a:lnTo>
                <a:lnTo>
                  <a:pt x="0" y="7514146"/>
                </a:lnTo>
                <a:lnTo>
                  <a:pt x="0" y="0"/>
                </a:lnTo>
                <a:close/>
              </a:path>
            </a:pathLst>
          </a:custGeom>
          <a:blipFill>
            <a:blip r:embed="rId4">
              <a:alphaModFix amt="4000"/>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414467" y="4885971"/>
            <a:ext cx="3817055" cy="7685346"/>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897" r="0" b="-897"/>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8" id="8"/>
          <p:cNvGrpSpPr>
            <a:grpSpLocks noChangeAspect="true"/>
          </p:cNvGrpSpPr>
          <p:nvPr/>
        </p:nvGrpSpPr>
        <p:grpSpPr>
          <a:xfrm rot="0">
            <a:off x="5471021" y="4885971"/>
            <a:ext cx="3817055" cy="7685346"/>
            <a:chOff x="0" y="0"/>
            <a:chExt cx="9461500" cy="19050000"/>
          </a:xfrm>
        </p:grpSpPr>
        <p:sp>
          <p:nvSpPr>
            <p:cNvPr name="Freeform 9" id="9"/>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8"/>
              <a:stretch>
                <a:fillRect l="0" t="-1036" r="0" b="-1036"/>
              </a:stretch>
            </a:blipFill>
          </p:spPr>
        </p:sp>
        <p:sp>
          <p:nvSpPr>
            <p:cNvPr name="Freeform 10" id="10"/>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11" id="11"/>
          <p:cNvGrpSpPr>
            <a:grpSpLocks noChangeAspect="true"/>
          </p:cNvGrpSpPr>
          <p:nvPr/>
        </p:nvGrpSpPr>
        <p:grpSpPr>
          <a:xfrm rot="0">
            <a:off x="9482315" y="4885971"/>
            <a:ext cx="3817055" cy="7685346"/>
            <a:chOff x="0" y="0"/>
            <a:chExt cx="9461500" cy="19050000"/>
          </a:xfrm>
        </p:grpSpPr>
        <p:sp>
          <p:nvSpPr>
            <p:cNvPr name="Freeform 12" id="12"/>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9"/>
              <a:stretch>
                <a:fillRect l="0" t="-1036" r="0" b="-1036"/>
              </a:stretch>
            </a:blipFill>
          </p:spPr>
        </p:sp>
        <p:sp>
          <p:nvSpPr>
            <p:cNvPr name="Freeform 13" id="13"/>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14" id="14"/>
          <p:cNvGrpSpPr>
            <a:grpSpLocks noChangeAspect="true"/>
          </p:cNvGrpSpPr>
          <p:nvPr/>
        </p:nvGrpSpPr>
        <p:grpSpPr>
          <a:xfrm rot="0">
            <a:off x="13442245" y="4885971"/>
            <a:ext cx="3817055" cy="7685346"/>
            <a:chOff x="0" y="0"/>
            <a:chExt cx="9461500" cy="19050000"/>
          </a:xfrm>
        </p:grpSpPr>
        <p:sp>
          <p:nvSpPr>
            <p:cNvPr name="Freeform 15" id="15"/>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10"/>
              <a:stretch>
                <a:fillRect l="0" t="-1036" r="0" b="-1036"/>
              </a:stretch>
            </a:blipFill>
          </p:spPr>
        </p:sp>
        <p:sp>
          <p:nvSpPr>
            <p:cNvPr name="Freeform 16" id="16"/>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17" id="17"/>
          <p:cNvGrpSpPr/>
          <p:nvPr/>
        </p:nvGrpSpPr>
        <p:grpSpPr>
          <a:xfrm rot="0">
            <a:off x="4336648" y="4619271"/>
            <a:ext cx="943873" cy="94387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AE48"/>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499"/>
                </a:lnSpc>
              </a:pPr>
              <a:r>
                <a:rPr lang="en-US" b="true" sz="2499">
                  <a:solidFill>
                    <a:srgbClr val="FFFFFF"/>
                  </a:solidFill>
                  <a:latin typeface="Poppins Bold"/>
                  <a:ea typeface="Poppins Bold"/>
                  <a:cs typeface="Poppins Bold"/>
                  <a:sym typeface="Poppins Bold"/>
                </a:rPr>
                <a:t>1</a:t>
              </a:r>
            </a:p>
          </p:txBody>
        </p:sp>
      </p:grpSp>
      <p:sp>
        <p:nvSpPr>
          <p:cNvPr name="TextBox 20" id="20"/>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grpSp>
        <p:nvGrpSpPr>
          <p:cNvPr name="Group 21" id="21"/>
          <p:cNvGrpSpPr/>
          <p:nvPr/>
        </p:nvGrpSpPr>
        <p:grpSpPr>
          <a:xfrm rot="0">
            <a:off x="1220228" y="2951277"/>
            <a:ext cx="15942447" cy="1380199"/>
            <a:chOff x="0" y="0"/>
            <a:chExt cx="21256596" cy="1840265"/>
          </a:xfrm>
        </p:grpSpPr>
        <p:sp>
          <p:nvSpPr>
            <p:cNvPr name="TextBox 22" id="22"/>
            <p:cNvSpPr txBox="true"/>
            <p:nvPr/>
          </p:nvSpPr>
          <p:spPr>
            <a:xfrm rot="0">
              <a:off x="0" y="584869"/>
              <a:ext cx="21256596" cy="1255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Saat melakukan top-up terlalu </a:t>
              </a:r>
              <a:r>
                <a:rPr lang="en-US" b="true" sz="2681">
                  <a:solidFill>
                    <a:srgbClr val="000000"/>
                  </a:solidFill>
                  <a:latin typeface="Poppins Bold"/>
                  <a:ea typeface="Poppins Bold"/>
                  <a:cs typeface="Poppins Bold"/>
                  <a:sym typeface="Poppins Bold"/>
                </a:rPr>
                <a:t>banyak langkah</a:t>
              </a:r>
              <a:r>
                <a:rPr lang="en-US" sz="2681">
                  <a:solidFill>
                    <a:srgbClr val="000000"/>
                  </a:solidFill>
                  <a:latin typeface="Poppins"/>
                  <a:ea typeface="Poppins"/>
                  <a:cs typeface="Poppins"/>
                  <a:sym typeface="Poppins"/>
                </a:rPr>
                <a:t> yang harus dilakukan, jika tidak memilih top up instan.</a:t>
              </a:r>
            </a:p>
          </p:txBody>
        </p:sp>
        <p:sp>
          <p:nvSpPr>
            <p:cNvPr name="TextBox 23" id="23"/>
            <p:cNvSpPr txBox="true"/>
            <p:nvPr/>
          </p:nvSpPr>
          <p:spPr>
            <a:xfrm rot="0">
              <a:off x="0" y="-76200"/>
              <a:ext cx="21256596"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grpSp>
        <p:nvGrpSpPr>
          <p:cNvPr name="Group 24" id="24"/>
          <p:cNvGrpSpPr/>
          <p:nvPr/>
        </p:nvGrpSpPr>
        <p:grpSpPr>
          <a:xfrm rot="0">
            <a:off x="8469829" y="4619271"/>
            <a:ext cx="943873" cy="94387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AE48"/>
            </a:solidFill>
          </p:spPr>
        </p:sp>
        <p:sp>
          <p:nvSpPr>
            <p:cNvPr name="TextBox 26" id="26"/>
            <p:cNvSpPr txBox="true"/>
            <p:nvPr/>
          </p:nvSpPr>
          <p:spPr>
            <a:xfrm>
              <a:off x="76200" y="9525"/>
              <a:ext cx="660400" cy="727075"/>
            </a:xfrm>
            <a:prstGeom prst="rect">
              <a:avLst/>
            </a:prstGeom>
          </p:spPr>
          <p:txBody>
            <a:bodyPr anchor="ctr" rtlCol="false" tIns="50800" lIns="50800" bIns="50800" rIns="50800"/>
            <a:lstStyle/>
            <a:p>
              <a:pPr algn="ctr">
                <a:lnSpc>
                  <a:spcPts val="3499"/>
                </a:lnSpc>
              </a:pPr>
              <a:r>
                <a:rPr lang="en-US" b="true" sz="2499">
                  <a:solidFill>
                    <a:srgbClr val="FFFFFF"/>
                  </a:solidFill>
                  <a:latin typeface="Poppins Bold"/>
                  <a:ea typeface="Poppins Bold"/>
                  <a:cs typeface="Poppins Bold"/>
                  <a:sym typeface="Poppins Bold"/>
                </a:rPr>
                <a:t>2</a:t>
              </a:r>
            </a:p>
          </p:txBody>
        </p:sp>
      </p:grpSp>
      <p:grpSp>
        <p:nvGrpSpPr>
          <p:cNvPr name="Group 27" id="27"/>
          <p:cNvGrpSpPr/>
          <p:nvPr/>
        </p:nvGrpSpPr>
        <p:grpSpPr>
          <a:xfrm rot="0">
            <a:off x="12355497" y="4619271"/>
            <a:ext cx="943873" cy="94387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AE48"/>
            </a:solidFill>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3499"/>
                </a:lnSpc>
              </a:pPr>
              <a:r>
                <a:rPr lang="en-US" b="true" sz="2499">
                  <a:solidFill>
                    <a:srgbClr val="FFFFFF"/>
                  </a:solidFill>
                  <a:latin typeface="Poppins Bold"/>
                  <a:ea typeface="Poppins Bold"/>
                  <a:cs typeface="Poppins Bold"/>
                  <a:sym typeface="Poppins Bold"/>
                </a:rPr>
                <a:t>3</a:t>
              </a:r>
            </a:p>
          </p:txBody>
        </p:sp>
      </p:grpSp>
      <p:grpSp>
        <p:nvGrpSpPr>
          <p:cNvPr name="Group 30" id="30"/>
          <p:cNvGrpSpPr/>
          <p:nvPr/>
        </p:nvGrpSpPr>
        <p:grpSpPr>
          <a:xfrm rot="0">
            <a:off x="16490245" y="4619271"/>
            <a:ext cx="943873" cy="94387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AE48"/>
            </a:solidFill>
          </p:spPr>
        </p:sp>
        <p:sp>
          <p:nvSpPr>
            <p:cNvPr name="TextBox 32" id="32"/>
            <p:cNvSpPr txBox="true"/>
            <p:nvPr/>
          </p:nvSpPr>
          <p:spPr>
            <a:xfrm>
              <a:off x="76200" y="9525"/>
              <a:ext cx="660400" cy="727075"/>
            </a:xfrm>
            <a:prstGeom prst="rect">
              <a:avLst/>
            </a:prstGeom>
          </p:spPr>
          <p:txBody>
            <a:bodyPr anchor="ctr" rtlCol="false" tIns="50800" lIns="50800" bIns="50800" rIns="50800"/>
            <a:lstStyle/>
            <a:p>
              <a:pPr algn="ctr">
                <a:lnSpc>
                  <a:spcPts val="3499"/>
                </a:lnSpc>
              </a:pPr>
              <a:r>
                <a:rPr lang="en-US" b="true" sz="2499">
                  <a:solidFill>
                    <a:srgbClr val="FFFFFF"/>
                  </a:solidFill>
                  <a:latin typeface="Poppins Bold"/>
                  <a:ea typeface="Poppins Bold"/>
                  <a:cs typeface="Poppins Bold"/>
                  <a:sym typeface="Poppins Bold"/>
                </a:rPr>
                <a:t>4</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20228" y="1378597"/>
            <a:ext cx="15013582"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Easy to Remember How to Use</a:t>
            </a:r>
          </a:p>
        </p:txBody>
      </p:sp>
      <p:sp>
        <p:nvSpPr>
          <p:cNvPr name="Freeform 4" id="4"/>
          <p:cNvSpPr/>
          <p:nvPr/>
        </p:nvSpPr>
        <p:spPr>
          <a:xfrm flipH="false" flipV="false" rot="0">
            <a:off x="5680662" y="1386427"/>
            <a:ext cx="6926676" cy="7514145"/>
          </a:xfrm>
          <a:custGeom>
            <a:avLst/>
            <a:gdLst/>
            <a:ahLst/>
            <a:cxnLst/>
            <a:rect r="r" b="b" t="t" l="l"/>
            <a:pathLst>
              <a:path h="7514145" w="6926676">
                <a:moveTo>
                  <a:pt x="0" y="0"/>
                </a:moveTo>
                <a:lnTo>
                  <a:pt x="6926676" y="0"/>
                </a:lnTo>
                <a:lnTo>
                  <a:pt x="6926676" y="7514146"/>
                </a:lnTo>
                <a:lnTo>
                  <a:pt x="0" y="7514146"/>
                </a:lnTo>
                <a:lnTo>
                  <a:pt x="0" y="0"/>
                </a:lnTo>
                <a:close/>
              </a:path>
            </a:pathLst>
          </a:custGeom>
          <a:blipFill>
            <a:blip r:embed="rId4">
              <a:alphaModFix amt="4000"/>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0165570" y="2953323"/>
            <a:ext cx="3131472" cy="6304977"/>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1036" r="0" b="-1036"/>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8" id="8"/>
          <p:cNvGrpSpPr>
            <a:grpSpLocks noChangeAspect="true"/>
          </p:cNvGrpSpPr>
          <p:nvPr/>
        </p:nvGrpSpPr>
        <p:grpSpPr>
          <a:xfrm rot="0">
            <a:off x="13569702" y="2953323"/>
            <a:ext cx="3131472" cy="6304977"/>
            <a:chOff x="0" y="0"/>
            <a:chExt cx="9461500" cy="19050000"/>
          </a:xfrm>
        </p:grpSpPr>
        <p:sp>
          <p:nvSpPr>
            <p:cNvPr name="Freeform 9" id="9"/>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8"/>
              <a:stretch>
                <a:fillRect l="0" t="-1036" r="0" b="-1036"/>
              </a:stretch>
            </a:blipFill>
          </p:spPr>
        </p:sp>
        <p:sp>
          <p:nvSpPr>
            <p:cNvPr name="Freeform 10" id="10"/>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11" id="11"/>
          <p:cNvGrpSpPr/>
          <p:nvPr/>
        </p:nvGrpSpPr>
        <p:grpSpPr>
          <a:xfrm rot="0">
            <a:off x="4827610" y="8172746"/>
            <a:ext cx="4928708" cy="1085554"/>
            <a:chOff x="0" y="0"/>
            <a:chExt cx="1298096" cy="285907"/>
          </a:xfrm>
        </p:grpSpPr>
        <p:sp>
          <p:nvSpPr>
            <p:cNvPr name="Freeform 12" id="12"/>
            <p:cNvSpPr/>
            <p:nvPr/>
          </p:nvSpPr>
          <p:spPr>
            <a:xfrm flipH="false" flipV="false" rot="0">
              <a:off x="0" y="0"/>
              <a:ext cx="1298096" cy="285907"/>
            </a:xfrm>
            <a:custGeom>
              <a:avLst/>
              <a:gdLst/>
              <a:ahLst/>
              <a:cxnLst/>
              <a:rect r="r" b="b" t="t" l="l"/>
              <a:pathLst>
                <a:path h="285907" w="1298096">
                  <a:moveTo>
                    <a:pt x="0" y="0"/>
                  </a:moveTo>
                  <a:lnTo>
                    <a:pt x="1298096" y="0"/>
                  </a:lnTo>
                  <a:lnTo>
                    <a:pt x="1298096" y="285907"/>
                  </a:lnTo>
                  <a:lnTo>
                    <a:pt x="0" y="285907"/>
                  </a:lnTo>
                  <a:close/>
                </a:path>
              </a:pathLst>
            </a:custGeom>
            <a:solidFill>
              <a:srgbClr val="FFF200">
                <a:alpha val="83922"/>
              </a:srgbClr>
            </a:solidFill>
            <a:ln cap="sq">
              <a:noFill/>
              <a:prstDash val="solid"/>
              <a:miter/>
            </a:ln>
          </p:spPr>
        </p:sp>
        <p:sp>
          <p:nvSpPr>
            <p:cNvPr name="TextBox 13" id="13"/>
            <p:cNvSpPr txBox="true"/>
            <p:nvPr/>
          </p:nvSpPr>
          <p:spPr>
            <a:xfrm>
              <a:off x="0" y="-47625"/>
              <a:ext cx="1298096" cy="333532"/>
            </a:xfrm>
            <a:prstGeom prst="rect">
              <a:avLst/>
            </a:prstGeom>
          </p:spPr>
          <p:txBody>
            <a:bodyPr anchor="ctr" rtlCol="false" tIns="50800" lIns="50800" bIns="50800" rIns="50800"/>
            <a:lstStyle/>
            <a:p>
              <a:pPr algn="ctr" marL="0" indent="0" lvl="0">
                <a:lnSpc>
                  <a:spcPts val="2239"/>
                </a:lnSpc>
                <a:spcBef>
                  <a:spcPct val="0"/>
                </a:spcBef>
              </a:pPr>
              <a:r>
                <a:rPr lang="en-US" sz="1599">
                  <a:solidFill>
                    <a:srgbClr val="000000">
                      <a:alpha val="83922"/>
                    </a:srgbClr>
                  </a:solidFill>
                  <a:latin typeface="Poppins"/>
                  <a:ea typeface="Poppins"/>
                  <a:cs typeface="Poppins"/>
                  <a:sym typeface="Poppins"/>
                </a:rPr>
                <a:t>Mengikuti contoh aplikasi OVO dengan langkah-langkah yang mudah untuk melihat metode top up</a:t>
              </a:r>
            </a:p>
          </p:txBody>
        </p:sp>
      </p:grpSp>
      <p:sp>
        <p:nvSpPr>
          <p:cNvPr name="TextBox 14" id="14"/>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grpSp>
        <p:nvGrpSpPr>
          <p:cNvPr name="Group 15" id="15"/>
          <p:cNvGrpSpPr/>
          <p:nvPr/>
        </p:nvGrpSpPr>
        <p:grpSpPr>
          <a:xfrm rot="0">
            <a:off x="1316853" y="2953323"/>
            <a:ext cx="7021514" cy="1237916"/>
            <a:chOff x="0" y="0"/>
            <a:chExt cx="9362018" cy="1650555"/>
          </a:xfrm>
        </p:grpSpPr>
        <p:sp>
          <p:nvSpPr>
            <p:cNvPr name="TextBox 16" id="16"/>
            <p:cNvSpPr txBox="true"/>
            <p:nvPr/>
          </p:nvSpPr>
          <p:spPr>
            <a:xfrm rot="0">
              <a:off x="0" y="594394"/>
              <a:ext cx="9362018" cy="1056160"/>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Membuat tampilan dengan langkah yang lebih </a:t>
              </a:r>
              <a:r>
                <a:rPr lang="en-US" b="true" sz="2281">
                  <a:solidFill>
                    <a:srgbClr val="000000"/>
                  </a:solidFill>
                  <a:latin typeface="Poppins Bold"/>
                  <a:ea typeface="Poppins Bold"/>
                  <a:cs typeface="Poppins Bold"/>
                  <a:sym typeface="Poppins Bold"/>
                </a:rPr>
                <a:t>ringkas</a:t>
              </a:r>
              <a:r>
                <a:rPr lang="en-US" sz="2281">
                  <a:solidFill>
                    <a:srgbClr val="000000"/>
                  </a:solidFill>
                  <a:latin typeface="Poppins"/>
                  <a:ea typeface="Poppins"/>
                  <a:cs typeface="Poppins"/>
                  <a:sym typeface="Poppins"/>
                </a:rPr>
                <a:t> sehingga mudah untuk diingkat.</a:t>
              </a:r>
            </a:p>
          </p:txBody>
        </p:sp>
        <p:sp>
          <p:nvSpPr>
            <p:cNvPr name="TextBox 17" id="17"/>
            <p:cNvSpPr txBox="true"/>
            <p:nvPr/>
          </p:nvSpPr>
          <p:spPr>
            <a:xfrm rot="0">
              <a:off x="0" y="-76200"/>
              <a:ext cx="9362018"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05311" y="2436372"/>
            <a:ext cx="6813977" cy="6813977"/>
          </a:xfrm>
          <a:custGeom>
            <a:avLst/>
            <a:gdLst/>
            <a:ahLst/>
            <a:cxnLst/>
            <a:rect r="r" b="b" t="t" l="l"/>
            <a:pathLst>
              <a:path h="6813977" w="6813977">
                <a:moveTo>
                  <a:pt x="0" y="0"/>
                </a:moveTo>
                <a:lnTo>
                  <a:pt x="6813977" y="0"/>
                </a:lnTo>
                <a:lnTo>
                  <a:pt x="6813977" y="6813976"/>
                </a:lnTo>
                <a:lnTo>
                  <a:pt x="0" y="681397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34664" y="4509286"/>
            <a:ext cx="6668322" cy="6668322"/>
          </a:xfrm>
          <a:custGeom>
            <a:avLst/>
            <a:gdLst/>
            <a:ahLst/>
            <a:cxnLst/>
            <a:rect r="r" b="b" t="t" l="l"/>
            <a:pathLst>
              <a:path h="6668322" w="6668322">
                <a:moveTo>
                  <a:pt x="0" y="0"/>
                </a:moveTo>
                <a:lnTo>
                  <a:pt x="6668321" y="0"/>
                </a:lnTo>
                <a:lnTo>
                  <a:pt x="6668321" y="6668322"/>
                </a:lnTo>
                <a:lnTo>
                  <a:pt x="0" y="666832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3066261" y="1414533"/>
            <a:ext cx="3817055" cy="7685346"/>
            <a:chOff x="0" y="0"/>
            <a:chExt cx="9461500" cy="19050000"/>
          </a:xfrm>
        </p:grpSpPr>
        <p:sp>
          <p:nvSpPr>
            <p:cNvPr name="Freeform 5" id="5"/>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6" id="6"/>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7" id="7"/>
          <p:cNvGrpSpPr/>
          <p:nvPr/>
        </p:nvGrpSpPr>
        <p:grpSpPr>
          <a:xfrm rot="0">
            <a:off x="0" y="0"/>
            <a:ext cx="172279" cy="10287000"/>
            <a:chOff x="0" y="0"/>
            <a:chExt cx="45374" cy="2709333"/>
          </a:xfrm>
        </p:grpSpPr>
        <p:sp>
          <p:nvSpPr>
            <p:cNvPr name="Freeform 8" id="8"/>
            <p:cNvSpPr/>
            <p:nvPr/>
          </p:nvSpPr>
          <p:spPr>
            <a:xfrm flipH="false" flipV="false" rot="0">
              <a:off x="0" y="0"/>
              <a:ext cx="45374" cy="2709333"/>
            </a:xfrm>
            <a:custGeom>
              <a:avLst/>
              <a:gdLst/>
              <a:ahLst/>
              <a:cxnLst/>
              <a:rect r="r" b="b" t="t" l="l"/>
              <a:pathLst>
                <a:path h="2709333" w="45374">
                  <a:moveTo>
                    <a:pt x="0" y="0"/>
                  </a:moveTo>
                  <a:lnTo>
                    <a:pt x="45374" y="0"/>
                  </a:lnTo>
                  <a:lnTo>
                    <a:pt x="45374" y="2709333"/>
                  </a:lnTo>
                  <a:lnTo>
                    <a:pt x="0" y="2709333"/>
                  </a:lnTo>
                  <a:close/>
                </a:path>
              </a:pathLst>
            </a:custGeom>
            <a:solidFill>
              <a:srgbClr val="00AA13"/>
            </a:solidFill>
          </p:spPr>
        </p:sp>
        <p:sp>
          <p:nvSpPr>
            <p:cNvPr name="TextBox 9" id="9"/>
            <p:cNvSpPr txBox="true"/>
            <p:nvPr/>
          </p:nvSpPr>
          <p:spPr>
            <a:xfrm>
              <a:off x="0" y="-47625"/>
              <a:ext cx="45374" cy="2756958"/>
            </a:xfrm>
            <a:prstGeom prst="rect">
              <a:avLst/>
            </a:prstGeom>
          </p:spPr>
          <p:txBody>
            <a:bodyPr anchor="ctr" rtlCol="false" tIns="50800" lIns="50800" bIns="50800" rIns="50800"/>
            <a:lstStyle/>
            <a:p>
              <a:pPr algn="ctr">
                <a:lnSpc>
                  <a:spcPts val="2239"/>
                </a:lnSpc>
              </a:pPr>
            </a:p>
          </p:txBody>
        </p:sp>
      </p:grpSp>
      <p:sp>
        <p:nvSpPr>
          <p:cNvPr name="Freeform 10" id="10"/>
          <p:cNvSpPr/>
          <p:nvPr/>
        </p:nvSpPr>
        <p:spPr>
          <a:xfrm flipH="false" flipV="false" rot="0">
            <a:off x="1220228" y="2663482"/>
            <a:ext cx="2690100" cy="645624"/>
          </a:xfrm>
          <a:custGeom>
            <a:avLst/>
            <a:gdLst/>
            <a:ahLst/>
            <a:cxnLst/>
            <a:rect r="r" b="b" t="t" l="l"/>
            <a:pathLst>
              <a:path h="645624" w="2690100">
                <a:moveTo>
                  <a:pt x="0" y="0"/>
                </a:moveTo>
                <a:lnTo>
                  <a:pt x="2690100" y="0"/>
                </a:lnTo>
                <a:lnTo>
                  <a:pt x="2690100" y="645624"/>
                </a:lnTo>
                <a:lnTo>
                  <a:pt x="0" y="6456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220228" y="3907604"/>
            <a:ext cx="10771526" cy="3341847"/>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Fitur-fitur utama yang disediakan oleh </a:t>
            </a:r>
            <a:r>
              <a:rPr lang="en-US" b="true" sz="2681">
                <a:solidFill>
                  <a:srgbClr val="000000"/>
                </a:solidFill>
                <a:latin typeface="Poppins Bold"/>
                <a:ea typeface="Poppins Bold"/>
                <a:cs typeface="Poppins Bold"/>
                <a:sym typeface="Poppins Bold"/>
              </a:rPr>
              <a:t>Gojek terlihat jelas </a:t>
            </a:r>
            <a:r>
              <a:rPr lang="en-US" sz="2681">
                <a:solidFill>
                  <a:srgbClr val="000000"/>
                </a:solidFill>
                <a:latin typeface="Poppins"/>
                <a:ea typeface="Poppins"/>
                <a:cs typeface="Poppins"/>
                <a:sym typeface="Poppins"/>
              </a:rPr>
              <a:t>saat pengguna pertama kali membuka aplikasi, yaitu terletak pada menu "Home", sehingga mudah dijangkau. Desain antarmuka yang </a:t>
            </a:r>
            <a:r>
              <a:rPr lang="en-US" b="true" sz="2681">
                <a:solidFill>
                  <a:srgbClr val="000000"/>
                </a:solidFill>
                <a:latin typeface="Poppins Bold"/>
                <a:ea typeface="Poppins Bold"/>
                <a:cs typeface="Poppins Bold"/>
                <a:sym typeface="Poppins Bold"/>
              </a:rPr>
              <a:t>intuitif</a:t>
            </a:r>
            <a:r>
              <a:rPr lang="en-US" sz="2681">
                <a:solidFill>
                  <a:srgbClr val="000000"/>
                </a:solidFill>
                <a:latin typeface="Poppins"/>
                <a:ea typeface="Poppins"/>
                <a:cs typeface="Poppins"/>
                <a:sym typeface="Poppins"/>
              </a:rPr>
              <a:t> ini membantu mengurangi kebingungan pengguna dalam mencari layanan yang mereka inginkan, menjadikan pengalaman penggunaan lebih lancar dan efisien.</a:t>
            </a:r>
          </a:p>
        </p:txBody>
      </p:sp>
      <p:sp>
        <p:nvSpPr>
          <p:cNvPr name="TextBox 12" id="12"/>
          <p:cNvSpPr txBox="true"/>
          <p:nvPr/>
        </p:nvSpPr>
        <p:spPr>
          <a:xfrm rot="0">
            <a:off x="1220228" y="1378597"/>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The Positive UX Behind</a:t>
            </a:r>
          </a:p>
        </p:txBody>
      </p:sp>
      <p:sp>
        <p:nvSpPr>
          <p:cNvPr name="TextBox 13" id="13"/>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grpSp>
        <p:nvGrpSpPr>
          <p:cNvPr name="Group 14" id="14"/>
          <p:cNvGrpSpPr/>
          <p:nvPr/>
        </p:nvGrpSpPr>
        <p:grpSpPr>
          <a:xfrm rot="0">
            <a:off x="1340464" y="7650148"/>
            <a:ext cx="2088147" cy="1158388"/>
            <a:chOff x="0" y="0"/>
            <a:chExt cx="549965" cy="305090"/>
          </a:xfrm>
        </p:grpSpPr>
        <p:sp>
          <p:nvSpPr>
            <p:cNvPr name="Freeform 15" id="15"/>
            <p:cNvSpPr/>
            <p:nvPr/>
          </p:nvSpPr>
          <p:spPr>
            <a:xfrm flipH="false" flipV="false" rot="0">
              <a:off x="0" y="0"/>
              <a:ext cx="549965" cy="305090"/>
            </a:xfrm>
            <a:custGeom>
              <a:avLst/>
              <a:gdLst/>
              <a:ahLst/>
              <a:cxnLst/>
              <a:rect r="r" b="b" t="t" l="l"/>
              <a:pathLst>
                <a:path h="305090" w="549965">
                  <a:moveTo>
                    <a:pt x="152545" y="0"/>
                  </a:moveTo>
                  <a:lnTo>
                    <a:pt x="397420" y="0"/>
                  </a:lnTo>
                  <a:cubicBezTo>
                    <a:pt x="437877" y="0"/>
                    <a:pt x="476677" y="16072"/>
                    <a:pt x="505285" y="44679"/>
                  </a:cubicBezTo>
                  <a:cubicBezTo>
                    <a:pt x="533893" y="73287"/>
                    <a:pt x="549965" y="112088"/>
                    <a:pt x="549965" y="152545"/>
                  </a:cubicBezTo>
                  <a:lnTo>
                    <a:pt x="549965" y="152545"/>
                  </a:lnTo>
                  <a:cubicBezTo>
                    <a:pt x="549965" y="236793"/>
                    <a:pt x="481668" y="305090"/>
                    <a:pt x="397420"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AAE48"/>
            </a:solidFill>
          </p:spPr>
        </p:sp>
        <p:sp>
          <p:nvSpPr>
            <p:cNvPr name="TextBox 16" id="16"/>
            <p:cNvSpPr txBox="true"/>
            <p:nvPr/>
          </p:nvSpPr>
          <p:spPr>
            <a:xfrm>
              <a:off x="0" y="-57150"/>
              <a:ext cx="549965"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Helpful</a:t>
              </a:r>
            </a:p>
          </p:txBody>
        </p:sp>
      </p:grpSp>
      <p:grpSp>
        <p:nvGrpSpPr>
          <p:cNvPr name="Group 17" id="17"/>
          <p:cNvGrpSpPr/>
          <p:nvPr/>
        </p:nvGrpSpPr>
        <p:grpSpPr>
          <a:xfrm rot="0">
            <a:off x="3610421" y="7650148"/>
            <a:ext cx="2363444" cy="1158388"/>
            <a:chOff x="0" y="0"/>
            <a:chExt cx="622471" cy="305090"/>
          </a:xfrm>
        </p:grpSpPr>
        <p:sp>
          <p:nvSpPr>
            <p:cNvPr name="Freeform 18" id="18"/>
            <p:cNvSpPr/>
            <p:nvPr/>
          </p:nvSpPr>
          <p:spPr>
            <a:xfrm flipH="false" flipV="false" rot="0">
              <a:off x="0" y="0"/>
              <a:ext cx="622471" cy="305090"/>
            </a:xfrm>
            <a:custGeom>
              <a:avLst/>
              <a:gdLst/>
              <a:ahLst/>
              <a:cxnLst/>
              <a:rect r="r" b="b" t="t" l="l"/>
              <a:pathLst>
                <a:path h="305090" w="622471">
                  <a:moveTo>
                    <a:pt x="152545" y="0"/>
                  </a:moveTo>
                  <a:lnTo>
                    <a:pt x="469926" y="0"/>
                  </a:lnTo>
                  <a:cubicBezTo>
                    <a:pt x="554174" y="0"/>
                    <a:pt x="622471" y="68297"/>
                    <a:pt x="622471" y="152545"/>
                  </a:cubicBezTo>
                  <a:lnTo>
                    <a:pt x="622471" y="152545"/>
                  </a:lnTo>
                  <a:cubicBezTo>
                    <a:pt x="622471" y="193002"/>
                    <a:pt x="606399" y="231803"/>
                    <a:pt x="577792" y="260411"/>
                  </a:cubicBezTo>
                  <a:cubicBezTo>
                    <a:pt x="549184" y="289018"/>
                    <a:pt x="510383" y="305090"/>
                    <a:pt x="469926"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4282A"/>
            </a:solidFill>
          </p:spPr>
        </p:sp>
        <p:sp>
          <p:nvSpPr>
            <p:cNvPr name="TextBox 19" id="19"/>
            <p:cNvSpPr txBox="true"/>
            <p:nvPr/>
          </p:nvSpPr>
          <p:spPr>
            <a:xfrm>
              <a:off x="0" y="-57150"/>
              <a:ext cx="622471"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Engaging</a:t>
              </a:r>
            </a:p>
          </p:txBody>
        </p:sp>
      </p:grpSp>
      <p:grpSp>
        <p:nvGrpSpPr>
          <p:cNvPr name="Group 20" id="20"/>
          <p:cNvGrpSpPr/>
          <p:nvPr/>
        </p:nvGrpSpPr>
        <p:grpSpPr>
          <a:xfrm rot="0">
            <a:off x="6154841" y="7650148"/>
            <a:ext cx="2352523" cy="1158388"/>
            <a:chOff x="0" y="0"/>
            <a:chExt cx="619595" cy="305090"/>
          </a:xfrm>
        </p:grpSpPr>
        <p:sp>
          <p:nvSpPr>
            <p:cNvPr name="Freeform 21" id="21"/>
            <p:cNvSpPr/>
            <p:nvPr/>
          </p:nvSpPr>
          <p:spPr>
            <a:xfrm flipH="false" flipV="false" rot="0">
              <a:off x="0" y="0"/>
              <a:ext cx="619595" cy="305090"/>
            </a:xfrm>
            <a:custGeom>
              <a:avLst/>
              <a:gdLst/>
              <a:ahLst/>
              <a:cxnLst/>
              <a:rect r="r" b="b" t="t" l="l"/>
              <a:pathLst>
                <a:path h="305090" w="619595">
                  <a:moveTo>
                    <a:pt x="152545" y="0"/>
                  </a:moveTo>
                  <a:lnTo>
                    <a:pt x="467050" y="0"/>
                  </a:lnTo>
                  <a:cubicBezTo>
                    <a:pt x="507507" y="0"/>
                    <a:pt x="546307" y="16072"/>
                    <a:pt x="574915" y="44679"/>
                  </a:cubicBezTo>
                  <a:cubicBezTo>
                    <a:pt x="603523" y="73287"/>
                    <a:pt x="619595" y="112088"/>
                    <a:pt x="619595" y="152545"/>
                  </a:cubicBezTo>
                  <a:lnTo>
                    <a:pt x="619595" y="152545"/>
                  </a:lnTo>
                  <a:cubicBezTo>
                    <a:pt x="619595" y="236793"/>
                    <a:pt x="551298" y="305090"/>
                    <a:pt x="467050"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AAE48"/>
            </a:solidFill>
          </p:spPr>
        </p:sp>
        <p:sp>
          <p:nvSpPr>
            <p:cNvPr name="TextBox 22" id="22"/>
            <p:cNvSpPr txBox="true"/>
            <p:nvPr/>
          </p:nvSpPr>
          <p:spPr>
            <a:xfrm>
              <a:off x="0" y="-57150"/>
              <a:ext cx="619595"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Motivating</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34664" y="4509286"/>
            <a:ext cx="6668322" cy="6668322"/>
          </a:xfrm>
          <a:custGeom>
            <a:avLst/>
            <a:gdLst/>
            <a:ahLst/>
            <a:cxnLst/>
            <a:rect r="r" b="b" t="t" l="l"/>
            <a:pathLst>
              <a:path h="6668322" w="6668322">
                <a:moveTo>
                  <a:pt x="0" y="0"/>
                </a:moveTo>
                <a:lnTo>
                  <a:pt x="6668321" y="0"/>
                </a:lnTo>
                <a:lnTo>
                  <a:pt x="6668321" y="6668322"/>
                </a:lnTo>
                <a:lnTo>
                  <a:pt x="0" y="666832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05311" y="2436372"/>
            <a:ext cx="6813977" cy="6813977"/>
          </a:xfrm>
          <a:custGeom>
            <a:avLst/>
            <a:gdLst/>
            <a:ahLst/>
            <a:cxnLst/>
            <a:rect r="r" b="b" t="t" l="l"/>
            <a:pathLst>
              <a:path h="6813977" w="6813977">
                <a:moveTo>
                  <a:pt x="0" y="0"/>
                </a:moveTo>
                <a:lnTo>
                  <a:pt x="6813977" y="0"/>
                </a:lnTo>
                <a:lnTo>
                  <a:pt x="6813977" y="6813976"/>
                </a:lnTo>
                <a:lnTo>
                  <a:pt x="0" y="6813976"/>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72279" cy="10287000"/>
            <a:chOff x="0" y="0"/>
            <a:chExt cx="45374" cy="2709333"/>
          </a:xfrm>
        </p:grpSpPr>
        <p:sp>
          <p:nvSpPr>
            <p:cNvPr name="Freeform 5" id="5"/>
            <p:cNvSpPr/>
            <p:nvPr/>
          </p:nvSpPr>
          <p:spPr>
            <a:xfrm flipH="false" flipV="false" rot="0">
              <a:off x="0" y="0"/>
              <a:ext cx="45374" cy="2709333"/>
            </a:xfrm>
            <a:custGeom>
              <a:avLst/>
              <a:gdLst/>
              <a:ahLst/>
              <a:cxnLst/>
              <a:rect r="r" b="b" t="t" l="l"/>
              <a:pathLst>
                <a:path h="2709333" w="45374">
                  <a:moveTo>
                    <a:pt x="0" y="0"/>
                  </a:moveTo>
                  <a:lnTo>
                    <a:pt x="45374" y="0"/>
                  </a:lnTo>
                  <a:lnTo>
                    <a:pt x="45374" y="2709333"/>
                  </a:lnTo>
                  <a:lnTo>
                    <a:pt x="0" y="2709333"/>
                  </a:lnTo>
                  <a:close/>
                </a:path>
              </a:pathLst>
            </a:custGeom>
            <a:solidFill>
              <a:srgbClr val="00AA13"/>
            </a:solidFill>
          </p:spPr>
        </p:sp>
        <p:sp>
          <p:nvSpPr>
            <p:cNvPr name="TextBox 6" id="6"/>
            <p:cNvSpPr txBox="true"/>
            <p:nvPr/>
          </p:nvSpPr>
          <p:spPr>
            <a:xfrm>
              <a:off x="0" y="-47625"/>
              <a:ext cx="45374" cy="2756958"/>
            </a:xfrm>
            <a:prstGeom prst="rect">
              <a:avLst/>
            </a:prstGeom>
          </p:spPr>
          <p:txBody>
            <a:bodyPr anchor="ctr" rtlCol="false" tIns="50800" lIns="50800" bIns="50800" rIns="50800"/>
            <a:lstStyle/>
            <a:p>
              <a:pPr algn="ctr">
                <a:lnSpc>
                  <a:spcPts val="2239"/>
                </a:lnSpc>
              </a:pPr>
            </a:p>
          </p:txBody>
        </p:sp>
      </p:grpSp>
      <p:grpSp>
        <p:nvGrpSpPr>
          <p:cNvPr name="Group 7" id="7"/>
          <p:cNvGrpSpPr>
            <a:grpSpLocks noChangeAspect="true"/>
          </p:cNvGrpSpPr>
          <p:nvPr/>
        </p:nvGrpSpPr>
        <p:grpSpPr>
          <a:xfrm rot="0">
            <a:off x="13066261" y="1414533"/>
            <a:ext cx="3817055" cy="7685346"/>
            <a:chOff x="0" y="0"/>
            <a:chExt cx="9461500" cy="19050000"/>
          </a:xfrm>
        </p:grpSpPr>
        <p:sp>
          <p:nvSpPr>
            <p:cNvPr name="Freeform 8" id="8"/>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9" id="9"/>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sp>
        <p:nvSpPr>
          <p:cNvPr name="Freeform 10" id="10"/>
          <p:cNvSpPr/>
          <p:nvPr/>
        </p:nvSpPr>
        <p:spPr>
          <a:xfrm flipH="false" flipV="false" rot="0">
            <a:off x="1220228" y="2663482"/>
            <a:ext cx="2690100" cy="645624"/>
          </a:xfrm>
          <a:custGeom>
            <a:avLst/>
            <a:gdLst/>
            <a:ahLst/>
            <a:cxnLst/>
            <a:rect r="r" b="b" t="t" l="l"/>
            <a:pathLst>
              <a:path h="645624" w="2690100">
                <a:moveTo>
                  <a:pt x="0" y="0"/>
                </a:moveTo>
                <a:lnTo>
                  <a:pt x="2690100" y="0"/>
                </a:lnTo>
                <a:lnTo>
                  <a:pt x="2690100" y="645624"/>
                </a:lnTo>
                <a:lnTo>
                  <a:pt x="0" y="6456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220228" y="4021904"/>
            <a:ext cx="10771526" cy="2865597"/>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Gojek menyediakan fitur pin point, terutama untuk layanan-layanan seperti GoRide, GoCar, dan GoMart yang memungkinkan pengguna untuk </a:t>
            </a:r>
            <a:r>
              <a:rPr lang="en-US" b="true" sz="2681">
                <a:solidFill>
                  <a:srgbClr val="000000"/>
                </a:solidFill>
                <a:latin typeface="Poppins Bold"/>
                <a:ea typeface="Poppins Bold"/>
                <a:cs typeface="Poppins Bold"/>
                <a:sym typeface="Poppins Bold"/>
              </a:rPr>
              <a:t>menandai lokasi yang tepat</a:t>
            </a:r>
            <a:r>
              <a:rPr lang="en-US" sz="2681">
                <a:solidFill>
                  <a:srgbClr val="000000"/>
                </a:solidFill>
                <a:latin typeface="Poppins"/>
                <a:ea typeface="Poppins"/>
                <a:cs typeface="Poppins"/>
                <a:sym typeface="Poppins"/>
              </a:rPr>
              <a:t> untuk penjemputan dan pengantaran. Ini sangat berguna dalam situasi di mana alamat pengguna saat itu tidak jelas atau sulit dijangkau.</a:t>
            </a:r>
          </a:p>
        </p:txBody>
      </p:sp>
      <p:sp>
        <p:nvSpPr>
          <p:cNvPr name="TextBox 12" id="12"/>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
        <p:nvSpPr>
          <p:cNvPr name="TextBox 13" id="13"/>
          <p:cNvSpPr txBox="true"/>
          <p:nvPr/>
        </p:nvSpPr>
        <p:spPr>
          <a:xfrm rot="0">
            <a:off x="1220228" y="1378597"/>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The Positive UX Behind</a:t>
            </a:r>
          </a:p>
        </p:txBody>
      </p:sp>
      <p:grpSp>
        <p:nvGrpSpPr>
          <p:cNvPr name="Group 14" id="14"/>
          <p:cNvGrpSpPr/>
          <p:nvPr/>
        </p:nvGrpSpPr>
        <p:grpSpPr>
          <a:xfrm rot="0">
            <a:off x="1340464" y="7650148"/>
            <a:ext cx="2569864" cy="1158388"/>
            <a:chOff x="0" y="0"/>
            <a:chExt cx="676837" cy="305090"/>
          </a:xfrm>
        </p:grpSpPr>
        <p:sp>
          <p:nvSpPr>
            <p:cNvPr name="Freeform 15" id="15"/>
            <p:cNvSpPr/>
            <p:nvPr/>
          </p:nvSpPr>
          <p:spPr>
            <a:xfrm flipH="false" flipV="false" rot="0">
              <a:off x="0" y="0"/>
              <a:ext cx="676837" cy="305090"/>
            </a:xfrm>
            <a:custGeom>
              <a:avLst/>
              <a:gdLst/>
              <a:ahLst/>
              <a:cxnLst/>
              <a:rect r="r" b="b" t="t" l="l"/>
              <a:pathLst>
                <a:path h="305090" w="676837">
                  <a:moveTo>
                    <a:pt x="152545" y="0"/>
                  </a:moveTo>
                  <a:lnTo>
                    <a:pt x="524292" y="0"/>
                  </a:lnTo>
                  <a:cubicBezTo>
                    <a:pt x="564749" y="0"/>
                    <a:pt x="603550" y="16072"/>
                    <a:pt x="632157" y="44679"/>
                  </a:cubicBezTo>
                  <a:cubicBezTo>
                    <a:pt x="660765" y="73287"/>
                    <a:pt x="676837" y="112088"/>
                    <a:pt x="676837" y="152545"/>
                  </a:cubicBezTo>
                  <a:lnTo>
                    <a:pt x="676837" y="152545"/>
                  </a:lnTo>
                  <a:cubicBezTo>
                    <a:pt x="676837" y="236793"/>
                    <a:pt x="608540" y="305090"/>
                    <a:pt x="524292"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AAE48"/>
            </a:solidFill>
          </p:spPr>
        </p:sp>
        <p:sp>
          <p:nvSpPr>
            <p:cNvPr name="TextBox 16" id="16"/>
            <p:cNvSpPr txBox="true"/>
            <p:nvPr/>
          </p:nvSpPr>
          <p:spPr>
            <a:xfrm>
              <a:off x="0" y="-57150"/>
              <a:ext cx="676837"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Supporting</a:t>
              </a:r>
            </a:p>
          </p:txBody>
        </p:sp>
      </p:grpSp>
      <p:grpSp>
        <p:nvGrpSpPr>
          <p:cNvPr name="Group 17" id="17"/>
          <p:cNvGrpSpPr/>
          <p:nvPr/>
        </p:nvGrpSpPr>
        <p:grpSpPr>
          <a:xfrm rot="0">
            <a:off x="4242547" y="7650148"/>
            <a:ext cx="2363444" cy="1158388"/>
            <a:chOff x="0" y="0"/>
            <a:chExt cx="622471" cy="305090"/>
          </a:xfrm>
        </p:grpSpPr>
        <p:sp>
          <p:nvSpPr>
            <p:cNvPr name="Freeform 18" id="18"/>
            <p:cNvSpPr/>
            <p:nvPr/>
          </p:nvSpPr>
          <p:spPr>
            <a:xfrm flipH="false" flipV="false" rot="0">
              <a:off x="0" y="0"/>
              <a:ext cx="622471" cy="305090"/>
            </a:xfrm>
            <a:custGeom>
              <a:avLst/>
              <a:gdLst/>
              <a:ahLst/>
              <a:cxnLst/>
              <a:rect r="r" b="b" t="t" l="l"/>
              <a:pathLst>
                <a:path h="305090" w="622471">
                  <a:moveTo>
                    <a:pt x="152545" y="0"/>
                  </a:moveTo>
                  <a:lnTo>
                    <a:pt x="469926" y="0"/>
                  </a:lnTo>
                  <a:cubicBezTo>
                    <a:pt x="554174" y="0"/>
                    <a:pt x="622471" y="68297"/>
                    <a:pt x="622471" y="152545"/>
                  </a:cubicBezTo>
                  <a:lnTo>
                    <a:pt x="622471" y="152545"/>
                  </a:lnTo>
                  <a:cubicBezTo>
                    <a:pt x="622471" y="193002"/>
                    <a:pt x="606399" y="231803"/>
                    <a:pt x="577792" y="260411"/>
                  </a:cubicBezTo>
                  <a:cubicBezTo>
                    <a:pt x="549184" y="289018"/>
                    <a:pt x="510383" y="305090"/>
                    <a:pt x="469926"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4282A"/>
            </a:solidFill>
          </p:spPr>
        </p:sp>
        <p:sp>
          <p:nvSpPr>
            <p:cNvPr name="TextBox 19" id="19"/>
            <p:cNvSpPr txBox="true"/>
            <p:nvPr/>
          </p:nvSpPr>
          <p:spPr>
            <a:xfrm>
              <a:off x="0" y="-57150"/>
              <a:ext cx="622471"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Helpful</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34664" y="4509286"/>
            <a:ext cx="6668322" cy="6668322"/>
          </a:xfrm>
          <a:custGeom>
            <a:avLst/>
            <a:gdLst/>
            <a:ahLst/>
            <a:cxnLst/>
            <a:rect r="r" b="b" t="t" l="l"/>
            <a:pathLst>
              <a:path h="6668322" w="6668322">
                <a:moveTo>
                  <a:pt x="0" y="0"/>
                </a:moveTo>
                <a:lnTo>
                  <a:pt x="6668321" y="0"/>
                </a:lnTo>
                <a:lnTo>
                  <a:pt x="6668321" y="6668322"/>
                </a:lnTo>
                <a:lnTo>
                  <a:pt x="0" y="666832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05311" y="2436372"/>
            <a:ext cx="6813977" cy="6813977"/>
          </a:xfrm>
          <a:custGeom>
            <a:avLst/>
            <a:gdLst/>
            <a:ahLst/>
            <a:cxnLst/>
            <a:rect r="r" b="b" t="t" l="l"/>
            <a:pathLst>
              <a:path h="6813977" w="6813977">
                <a:moveTo>
                  <a:pt x="0" y="0"/>
                </a:moveTo>
                <a:lnTo>
                  <a:pt x="6813977" y="0"/>
                </a:lnTo>
                <a:lnTo>
                  <a:pt x="6813977" y="6813976"/>
                </a:lnTo>
                <a:lnTo>
                  <a:pt x="0" y="6813976"/>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72279" cy="10287000"/>
            <a:chOff x="0" y="0"/>
            <a:chExt cx="45374" cy="2709333"/>
          </a:xfrm>
        </p:grpSpPr>
        <p:sp>
          <p:nvSpPr>
            <p:cNvPr name="Freeform 5" id="5"/>
            <p:cNvSpPr/>
            <p:nvPr/>
          </p:nvSpPr>
          <p:spPr>
            <a:xfrm flipH="false" flipV="false" rot="0">
              <a:off x="0" y="0"/>
              <a:ext cx="45374" cy="2709333"/>
            </a:xfrm>
            <a:custGeom>
              <a:avLst/>
              <a:gdLst/>
              <a:ahLst/>
              <a:cxnLst/>
              <a:rect r="r" b="b" t="t" l="l"/>
              <a:pathLst>
                <a:path h="2709333" w="45374">
                  <a:moveTo>
                    <a:pt x="0" y="0"/>
                  </a:moveTo>
                  <a:lnTo>
                    <a:pt x="45374" y="0"/>
                  </a:lnTo>
                  <a:lnTo>
                    <a:pt x="45374" y="2709333"/>
                  </a:lnTo>
                  <a:lnTo>
                    <a:pt x="0" y="2709333"/>
                  </a:lnTo>
                  <a:close/>
                </a:path>
              </a:pathLst>
            </a:custGeom>
            <a:solidFill>
              <a:srgbClr val="00AA13"/>
            </a:solidFill>
          </p:spPr>
        </p:sp>
        <p:sp>
          <p:nvSpPr>
            <p:cNvPr name="TextBox 6" id="6"/>
            <p:cNvSpPr txBox="true"/>
            <p:nvPr/>
          </p:nvSpPr>
          <p:spPr>
            <a:xfrm>
              <a:off x="0" y="-47625"/>
              <a:ext cx="45374" cy="2756958"/>
            </a:xfrm>
            <a:prstGeom prst="rect">
              <a:avLst/>
            </a:prstGeom>
          </p:spPr>
          <p:txBody>
            <a:bodyPr anchor="ctr" rtlCol="false" tIns="50800" lIns="50800" bIns="50800" rIns="50800"/>
            <a:lstStyle/>
            <a:p>
              <a:pPr algn="ctr">
                <a:lnSpc>
                  <a:spcPts val="2239"/>
                </a:lnSpc>
              </a:pPr>
            </a:p>
          </p:txBody>
        </p:sp>
      </p:grpSp>
      <p:grpSp>
        <p:nvGrpSpPr>
          <p:cNvPr name="Group 7" id="7"/>
          <p:cNvGrpSpPr>
            <a:grpSpLocks noChangeAspect="true"/>
          </p:cNvGrpSpPr>
          <p:nvPr/>
        </p:nvGrpSpPr>
        <p:grpSpPr>
          <a:xfrm rot="0">
            <a:off x="13066261" y="1414533"/>
            <a:ext cx="3817055" cy="7685346"/>
            <a:chOff x="0" y="0"/>
            <a:chExt cx="9461500" cy="19050000"/>
          </a:xfrm>
        </p:grpSpPr>
        <p:sp>
          <p:nvSpPr>
            <p:cNvPr name="Freeform 8" id="8"/>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1036" r="0" b="-1036"/>
              </a:stretch>
            </a:blipFill>
          </p:spPr>
        </p:sp>
        <p:sp>
          <p:nvSpPr>
            <p:cNvPr name="Freeform 9" id="9"/>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sp>
        <p:nvSpPr>
          <p:cNvPr name="Freeform 10" id="10"/>
          <p:cNvSpPr/>
          <p:nvPr/>
        </p:nvSpPr>
        <p:spPr>
          <a:xfrm flipH="false" flipV="false" rot="0">
            <a:off x="1220228" y="2663482"/>
            <a:ext cx="2690100" cy="645624"/>
          </a:xfrm>
          <a:custGeom>
            <a:avLst/>
            <a:gdLst/>
            <a:ahLst/>
            <a:cxnLst/>
            <a:rect r="r" b="b" t="t" l="l"/>
            <a:pathLst>
              <a:path h="645624" w="2690100">
                <a:moveTo>
                  <a:pt x="0" y="0"/>
                </a:moveTo>
                <a:lnTo>
                  <a:pt x="2690100" y="0"/>
                </a:lnTo>
                <a:lnTo>
                  <a:pt x="2690100" y="645624"/>
                </a:lnTo>
                <a:lnTo>
                  <a:pt x="0" y="6456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
        <p:nvSpPr>
          <p:cNvPr name="TextBox 12" id="12"/>
          <p:cNvSpPr txBox="true"/>
          <p:nvPr/>
        </p:nvSpPr>
        <p:spPr>
          <a:xfrm rot="0">
            <a:off x="1220228" y="1378597"/>
            <a:ext cx="11664903" cy="1284800"/>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The Negative UX Behind</a:t>
            </a:r>
          </a:p>
        </p:txBody>
      </p:sp>
      <p:grpSp>
        <p:nvGrpSpPr>
          <p:cNvPr name="Group 13" id="13"/>
          <p:cNvGrpSpPr/>
          <p:nvPr/>
        </p:nvGrpSpPr>
        <p:grpSpPr>
          <a:xfrm rot="0">
            <a:off x="1340464" y="7363751"/>
            <a:ext cx="2569864" cy="1158388"/>
            <a:chOff x="0" y="0"/>
            <a:chExt cx="676837" cy="305090"/>
          </a:xfrm>
        </p:grpSpPr>
        <p:sp>
          <p:nvSpPr>
            <p:cNvPr name="Freeform 14" id="14"/>
            <p:cNvSpPr/>
            <p:nvPr/>
          </p:nvSpPr>
          <p:spPr>
            <a:xfrm flipH="false" flipV="false" rot="0">
              <a:off x="0" y="0"/>
              <a:ext cx="676837" cy="305090"/>
            </a:xfrm>
            <a:custGeom>
              <a:avLst/>
              <a:gdLst/>
              <a:ahLst/>
              <a:cxnLst/>
              <a:rect r="r" b="b" t="t" l="l"/>
              <a:pathLst>
                <a:path h="305090" w="676837">
                  <a:moveTo>
                    <a:pt x="152545" y="0"/>
                  </a:moveTo>
                  <a:lnTo>
                    <a:pt x="524292" y="0"/>
                  </a:lnTo>
                  <a:cubicBezTo>
                    <a:pt x="564749" y="0"/>
                    <a:pt x="603550" y="16072"/>
                    <a:pt x="632157" y="44679"/>
                  </a:cubicBezTo>
                  <a:cubicBezTo>
                    <a:pt x="660765" y="73287"/>
                    <a:pt x="676837" y="112088"/>
                    <a:pt x="676837" y="152545"/>
                  </a:cubicBezTo>
                  <a:lnTo>
                    <a:pt x="676837" y="152545"/>
                  </a:lnTo>
                  <a:cubicBezTo>
                    <a:pt x="676837" y="236793"/>
                    <a:pt x="608540" y="305090"/>
                    <a:pt x="524292"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AAE48"/>
            </a:solidFill>
          </p:spPr>
        </p:sp>
        <p:sp>
          <p:nvSpPr>
            <p:cNvPr name="TextBox 15" id="15"/>
            <p:cNvSpPr txBox="true"/>
            <p:nvPr/>
          </p:nvSpPr>
          <p:spPr>
            <a:xfrm>
              <a:off x="0" y="-57150"/>
              <a:ext cx="676837"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Frustating</a:t>
              </a:r>
            </a:p>
          </p:txBody>
        </p:sp>
      </p:grpSp>
      <p:grpSp>
        <p:nvGrpSpPr>
          <p:cNvPr name="Group 16" id="16"/>
          <p:cNvGrpSpPr/>
          <p:nvPr/>
        </p:nvGrpSpPr>
        <p:grpSpPr>
          <a:xfrm rot="0">
            <a:off x="4242547" y="7363751"/>
            <a:ext cx="2363444" cy="1158388"/>
            <a:chOff x="0" y="0"/>
            <a:chExt cx="622471" cy="305090"/>
          </a:xfrm>
        </p:grpSpPr>
        <p:sp>
          <p:nvSpPr>
            <p:cNvPr name="Freeform 17" id="17"/>
            <p:cNvSpPr/>
            <p:nvPr/>
          </p:nvSpPr>
          <p:spPr>
            <a:xfrm flipH="false" flipV="false" rot="0">
              <a:off x="0" y="0"/>
              <a:ext cx="622471" cy="305090"/>
            </a:xfrm>
            <a:custGeom>
              <a:avLst/>
              <a:gdLst/>
              <a:ahLst/>
              <a:cxnLst/>
              <a:rect r="r" b="b" t="t" l="l"/>
              <a:pathLst>
                <a:path h="305090" w="622471">
                  <a:moveTo>
                    <a:pt x="152545" y="0"/>
                  </a:moveTo>
                  <a:lnTo>
                    <a:pt x="469926" y="0"/>
                  </a:lnTo>
                  <a:cubicBezTo>
                    <a:pt x="554174" y="0"/>
                    <a:pt x="622471" y="68297"/>
                    <a:pt x="622471" y="152545"/>
                  </a:cubicBezTo>
                  <a:lnTo>
                    <a:pt x="622471" y="152545"/>
                  </a:lnTo>
                  <a:cubicBezTo>
                    <a:pt x="622471" y="193002"/>
                    <a:pt x="606399" y="231803"/>
                    <a:pt x="577792" y="260411"/>
                  </a:cubicBezTo>
                  <a:cubicBezTo>
                    <a:pt x="549184" y="289018"/>
                    <a:pt x="510383" y="305090"/>
                    <a:pt x="469926"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4282A"/>
            </a:solidFill>
          </p:spPr>
        </p:sp>
        <p:sp>
          <p:nvSpPr>
            <p:cNvPr name="TextBox 18" id="18"/>
            <p:cNvSpPr txBox="true"/>
            <p:nvPr/>
          </p:nvSpPr>
          <p:spPr>
            <a:xfrm>
              <a:off x="0" y="-57150"/>
              <a:ext cx="622471"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Annoying</a:t>
              </a:r>
            </a:p>
          </p:txBody>
        </p:sp>
      </p:grpSp>
      <p:sp>
        <p:nvSpPr>
          <p:cNvPr name="TextBox 19" id="19"/>
          <p:cNvSpPr txBox="true"/>
          <p:nvPr/>
        </p:nvSpPr>
        <p:spPr>
          <a:xfrm rot="0">
            <a:off x="1220228" y="4021904"/>
            <a:ext cx="10771526" cy="1913097"/>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Gojek menyediakan fitur GoPay yang meskipun tujuan awalnya untuk mempermudah transaksi, masih terlalu banyak  pengelompokkan tiap transaksi sehingga membingungkan (terlalu banyak pilihan)</a:t>
            </a:r>
          </a:p>
        </p:txBody>
      </p:sp>
      <p:grpSp>
        <p:nvGrpSpPr>
          <p:cNvPr name="Group 20" id="20"/>
          <p:cNvGrpSpPr/>
          <p:nvPr/>
        </p:nvGrpSpPr>
        <p:grpSpPr>
          <a:xfrm rot="0">
            <a:off x="6939366" y="7373276"/>
            <a:ext cx="2569864" cy="1158388"/>
            <a:chOff x="0" y="0"/>
            <a:chExt cx="676837" cy="305090"/>
          </a:xfrm>
        </p:grpSpPr>
        <p:sp>
          <p:nvSpPr>
            <p:cNvPr name="Freeform 21" id="21"/>
            <p:cNvSpPr/>
            <p:nvPr/>
          </p:nvSpPr>
          <p:spPr>
            <a:xfrm flipH="false" flipV="false" rot="0">
              <a:off x="0" y="0"/>
              <a:ext cx="676837" cy="305090"/>
            </a:xfrm>
            <a:custGeom>
              <a:avLst/>
              <a:gdLst/>
              <a:ahLst/>
              <a:cxnLst/>
              <a:rect r="r" b="b" t="t" l="l"/>
              <a:pathLst>
                <a:path h="305090" w="676837">
                  <a:moveTo>
                    <a:pt x="152545" y="0"/>
                  </a:moveTo>
                  <a:lnTo>
                    <a:pt x="524292" y="0"/>
                  </a:lnTo>
                  <a:cubicBezTo>
                    <a:pt x="564749" y="0"/>
                    <a:pt x="603550" y="16072"/>
                    <a:pt x="632157" y="44679"/>
                  </a:cubicBezTo>
                  <a:cubicBezTo>
                    <a:pt x="660765" y="73287"/>
                    <a:pt x="676837" y="112088"/>
                    <a:pt x="676837" y="152545"/>
                  </a:cubicBezTo>
                  <a:lnTo>
                    <a:pt x="676837" y="152545"/>
                  </a:lnTo>
                  <a:cubicBezTo>
                    <a:pt x="676837" y="236793"/>
                    <a:pt x="608540" y="305090"/>
                    <a:pt x="524292"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AAE48"/>
            </a:solidFill>
          </p:spPr>
        </p:sp>
        <p:sp>
          <p:nvSpPr>
            <p:cNvPr name="TextBox 22" id="22"/>
            <p:cNvSpPr txBox="true"/>
            <p:nvPr/>
          </p:nvSpPr>
          <p:spPr>
            <a:xfrm>
              <a:off x="0" y="-57150"/>
              <a:ext cx="676837"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Unpleasant</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99428" y="3069002"/>
            <a:ext cx="11259872" cy="3368548"/>
          </a:xfrm>
          <a:prstGeom prst="rect">
            <a:avLst/>
          </a:prstGeom>
        </p:spPr>
        <p:txBody>
          <a:bodyPr anchor="t" rtlCol="false" tIns="0" lIns="0" bIns="0" rIns="0">
            <a:spAutoFit/>
          </a:bodyPr>
          <a:lstStyle/>
          <a:p>
            <a:pPr algn="just">
              <a:lnSpc>
                <a:spcPts val="3331"/>
              </a:lnSpc>
              <a:spcBef>
                <a:spcPct val="0"/>
              </a:spcBef>
            </a:pPr>
            <a:r>
              <a:rPr lang="en-US" sz="2379">
                <a:solidFill>
                  <a:srgbClr val="000000"/>
                </a:solidFill>
                <a:latin typeface="Poppins"/>
                <a:ea typeface="Poppins"/>
                <a:cs typeface="Poppins"/>
                <a:sym typeface="Poppins"/>
              </a:rPr>
              <a:t>Roblox adalah platform permainan daring yang memungkinkan pengguna untuk membuat, berbagi, serta memainkan permainan yang dibuat oleh pengguna lainnya. Pada aplikasi ini, pemain dapat mengakses berbagai jenis permainan, dari petualangan hingga simulasi, dan juga berinteraksi dengan pemain lain dari seluruh dunia. Roblox memberikan ruang bagi kreativitas dan kolaborasi, di mana orang-orang dapat belajar tentang pengembangan </a:t>
            </a:r>
            <a:r>
              <a:rPr lang="en-US" sz="2379" i="true">
                <a:solidFill>
                  <a:srgbClr val="000000"/>
                </a:solidFill>
                <a:latin typeface="Poppins Italics"/>
                <a:ea typeface="Poppins Italics"/>
                <a:cs typeface="Poppins Italics"/>
                <a:sym typeface="Poppins Italics"/>
              </a:rPr>
              <a:t>game</a:t>
            </a:r>
            <a:r>
              <a:rPr lang="en-US" sz="2379">
                <a:solidFill>
                  <a:srgbClr val="000000"/>
                </a:solidFill>
                <a:latin typeface="Poppins"/>
                <a:ea typeface="Poppins"/>
                <a:cs typeface="Poppins"/>
                <a:sym typeface="Poppins"/>
              </a:rPr>
              <a:t> sambil bersenang-senang dengan memainkan permainan yang mereka buat.</a:t>
            </a:r>
          </a:p>
        </p:txBody>
      </p:sp>
      <p:grpSp>
        <p:nvGrpSpPr>
          <p:cNvPr name="Group 3" id="3"/>
          <p:cNvGrpSpPr/>
          <p:nvPr/>
        </p:nvGrpSpPr>
        <p:grpSpPr>
          <a:xfrm rot="0">
            <a:off x="0" y="0"/>
            <a:ext cx="18288000" cy="221657"/>
            <a:chOff x="0" y="0"/>
            <a:chExt cx="4816593" cy="58379"/>
          </a:xfrm>
        </p:grpSpPr>
        <p:sp>
          <p:nvSpPr>
            <p:cNvPr name="Freeform 4" id="4"/>
            <p:cNvSpPr/>
            <p:nvPr/>
          </p:nvSpPr>
          <p:spPr>
            <a:xfrm flipH="false" flipV="false" rot="0">
              <a:off x="0" y="0"/>
              <a:ext cx="4816592" cy="58379"/>
            </a:xfrm>
            <a:custGeom>
              <a:avLst/>
              <a:gdLst/>
              <a:ahLst/>
              <a:cxnLst/>
              <a:rect r="r" b="b" t="t" l="l"/>
              <a:pathLst>
                <a:path h="58379" w="4816592">
                  <a:moveTo>
                    <a:pt x="0" y="0"/>
                  </a:moveTo>
                  <a:lnTo>
                    <a:pt x="4816592" y="0"/>
                  </a:lnTo>
                  <a:lnTo>
                    <a:pt x="4816592" y="58379"/>
                  </a:lnTo>
                  <a:lnTo>
                    <a:pt x="0" y="58379"/>
                  </a:lnTo>
                  <a:close/>
                </a:path>
              </a:pathLst>
            </a:custGeom>
            <a:solidFill>
              <a:srgbClr val="00AA13"/>
            </a:solidFill>
          </p:spPr>
        </p:sp>
        <p:sp>
          <p:nvSpPr>
            <p:cNvPr name="TextBox 5" id="5"/>
            <p:cNvSpPr txBox="true"/>
            <p:nvPr/>
          </p:nvSpPr>
          <p:spPr>
            <a:xfrm>
              <a:off x="0" y="-47625"/>
              <a:ext cx="4816593" cy="106004"/>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028700" y="3145202"/>
            <a:ext cx="3996596" cy="3996596"/>
          </a:xfrm>
          <a:custGeom>
            <a:avLst/>
            <a:gdLst/>
            <a:ahLst/>
            <a:cxnLst/>
            <a:rect r="r" b="b" t="t" l="l"/>
            <a:pathLst>
              <a:path h="3996596" w="3996596">
                <a:moveTo>
                  <a:pt x="0" y="0"/>
                </a:moveTo>
                <a:lnTo>
                  <a:pt x="3996596" y="0"/>
                </a:lnTo>
                <a:lnTo>
                  <a:pt x="3996596" y="3996596"/>
                </a:lnTo>
                <a:lnTo>
                  <a:pt x="0" y="3996596"/>
                </a:lnTo>
                <a:lnTo>
                  <a:pt x="0" y="0"/>
                </a:lnTo>
                <a:close/>
              </a:path>
            </a:pathLst>
          </a:custGeom>
          <a:blipFill>
            <a:blip r:embed="rId2"/>
            <a:stretch>
              <a:fillRect l="0" t="0" r="0" b="0"/>
            </a:stretch>
          </a:blipFill>
        </p:spPr>
      </p:sp>
      <p:sp>
        <p:nvSpPr>
          <p:cNvPr name="TextBox 7" id="7"/>
          <p:cNvSpPr txBox="true"/>
          <p:nvPr/>
        </p:nvSpPr>
        <p:spPr>
          <a:xfrm rot="0">
            <a:off x="7112396" y="8295762"/>
            <a:ext cx="10146904" cy="349250"/>
          </a:xfrm>
          <a:prstGeom prst="rect">
            <a:avLst/>
          </a:prstGeom>
        </p:spPr>
        <p:txBody>
          <a:bodyPr anchor="t" rtlCol="false" tIns="0" lIns="0" bIns="0" rIns="0">
            <a:spAutoFit/>
          </a:bodyPr>
          <a:lstStyle/>
          <a:p>
            <a:pPr algn="r">
              <a:lnSpc>
                <a:spcPts val="2800"/>
              </a:lnSpc>
            </a:pPr>
            <a:r>
              <a:rPr lang="en-US" sz="2000" i="true">
                <a:solidFill>
                  <a:srgbClr val="000000"/>
                </a:solidFill>
                <a:latin typeface="Arimo Italics"/>
                <a:ea typeface="Arimo Italics"/>
                <a:cs typeface="Arimo Italics"/>
                <a:sym typeface="Arimo Italics"/>
                <a:hlinkClick r:id="rId3" tooltip="https://www.grab.com/id/en/press/business/grab-berkomitmen-memajukan-indonesia-dalam-perayaan-ulang-tahun-kelimanya/"/>
              </a:rPr>
              <a:t>source: </a:t>
            </a:r>
            <a:r>
              <a:rPr lang="en-US" sz="2000" i="true">
                <a:solidFill>
                  <a:srgbClr val="000000"/>
                </a:solidFill>
                <a:latin typeface="Arimo Italics"/>
                <a:ea typeface="Arimo Italics"/>
                <a:cs typeface="Arimo Italics"/>
                <a:sym typeface="Arimo Italics"/>
              </a:rPr>
              <a:t> </a:t>
            </a:r>
            <a:r>
              <a:rPr lang="en-US" sz="2000" i="true" u="sng">
                <a:solidFill>
                  <a:srgbClr val="000000"/>
                </a:solidFill>
                <a:latin typeface="Arimo Italics"/>
                <a:ea typeface="Arimo Italics"/>
                <a:cs typeface="Arimo Italics"/>
                <a:sym typeface="Arimo Italics"/>
              </a:rPr>
              <a:t>https://edition.cnn.com/cnn-underscored/electronics/what-is-roblox</a:t>
            </a:r>
          </a:p>
        </p:txBody>
      </p:sp>
      <p:sp>
        <p:nvSpPr>
          <p:cNvPr name="TextBox 8" id="8"/>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21657"/>
            <a:chOff x="0" y="0"/>
            <a:chExt cx="4816593" cy="58379"/>
          </a:xfrm>
        </p:grpSpPr>
        <p:sp>
          <p:nvSpPr>
            <p:cNvPr name="Freeform 3" id="3"/>
            <p:cNvSpPr/>
            <p:nvPr/>
          </p:nvSpPr>
          <p:spPr>
            <a:xfrm flipH="false" flipV="false" rot="0">
              <a:off x="0" y="0"/>
              <a:ext cx="4816592" cy="58379"/>
            </a:xfrm>
            <a:custGeom>
              <a:avLst/>
              <a:gdLst/>
              <a:ahLst/>
              <a:cxnLst/>
              <a:rect r="r" b="b" t="t" l="l"/>
              <a:pathLst>
                <a:path h="58379" w="4816592">
                  <a:moveTo>
                    <a:pt x="0" y="0"/>
                  </a:moveTo>
                  <a:lnTo>
                    <a:pt x="4816592" y="0"/>
                  </a:lnTo>
                  <a:lnTo>
                    <a:pt x="4816592" y="58379"/>
                  </a:lnTo>
                  <a:lnTo>
                    <a:pt x="0" y="58379"/>
                  </a:lnTo>
                  <a:close/>
                </a:path>
              </a:pathLst>
            </a:custGeom>
            <a:solidFill>
              <a:srgbClr val="00AA13"/>
            </a:solidFill>
          </p:spPr>
        </p:sp>
        <p:sp>
          <p:nvSpPr>
            <p:cNvPr name="TextBox 4" id="4"/>
            <p:cNvSpPr txBox="true"/>
            <p:nvPr/>
          </p:nvSpPr>
          <p:spPr>
            <a:xfrm>
              <a:off x="0" y="-47625"/>
              <a:ext cx="4816593" cy="106004"/>
            </a:xfrm>
            <a:prstGeom prst="rect">
              <a:avLst/>
            </a:prstGeom>
          </p:spPr>
          <p:txBody>
            <a:bodyPr anchor="ctr" rtlCol="false" tIns="50800" lIns="50800" bIns="50800" rIns="50800"/>
            <a:lstStyle/>
            <a:p>
              <a:pPr algn="ctr">
                <a:lnSpc>
                  <a:spcPts val="2239"/>
                </a:lnSpc>
              </a:pPr>
            </a:p>
          </p:txBody>
        </p:sp>
      </p:grpSp>
      <p:grpSp>
        <p:nvGrpSpPr>
          <p:cNvPr name="Group 5" id="5"/>
          <p:cNvGrpSpPr>
            <a:grpSpLocks noChangeAspect="true"/>
          </p:cNvGrpSpPr>
          <p:nvPr/>
        </p:nvGrpSpPr>
        <p:grpSpPr>
          <a:xfrm rot="0">
            <a:off x="1868898" y="1429332"/>
            <a:ext cx="3811990" cy="7675147"/>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2"/>
              <a:stretch>
                <a:fillRect l="0" t="-760" r="0" b="-760"/>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grpSp>
        <p:nvGrpSpPr>
          <p:cNvPr name="Group 8" id="8"/>
          <p:cNvGrpSpPr>
            <a:grpSpLocks noChangeAspect="true"/>
          </p:cNvGrpSpPr>
          <p:nvPr/>
        </p:nvGrpSpPr>
        <p:grpSpPr>
          <a:xfrm rot="-587235">
            <a:off x="5028452" y="1159819"/>
            <a:ext cx="3886464" cy="7825095"/>
            <a:chOff x="0" y="0"/>
            <a:chExt cx="9461500" cy="19050000"/>
          </a:xfrm>
        </p:grpSpPr>
        <p:sp>
          <p:nvSpPr>
            <p:cNvPr name="Freeform 9" id="9"/>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4"/>
              <a:stretch>
                <a:fillRect l="0" t="-760" r="0" b="-760"/>
              </a:stretch>
            </a:blipFill>
          </p:spPr>
        </p:sp>
        <p:sp>
          <p:nvSpPr>
            <p:cNvPr name="Freeform 10" id="10"/>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sp>
        <p:nvSpPr>
          <p:cNvPr name="TextBox 11" id="11"/>
          <p:cNvSpPr txBox="true"/>
          <p:nvPr/>
        </p:nvSpPr>
        <p:spPr>
          <a:xfrm rot="0">
            <a:off x="11126932" y="4308355"/>
            <a:ext cx="5102647" cy="3155032"/>
          </a:xfrm>
          <a:prstGeom prst="rect">
            <a:avLst/>
          </a:prstGeom>
        </p:spPr>
        <p:txBody>
          <a:bodyPr anchor="t" rtlCol="false" tIns="0" lIns="0" bIns="0" rIns="0">
            <a:spAutoFit/>
          </a:bodyPr>
          <a:lstStyle/>
          <a:p>
            <a:pPr algn="ctr">
              <a:lnSpc>
                <a:spcPts val="7963"/>
              </a:lnSpc>
            </a:pPr>
            <a:r>
              <a:rPr lang="en-US" sz="7963" b="true">
                <a:solidFill>
                  <a:srgbClr val="14282A"/>
                </a:solidFill>
                <a:latin typeface="Poppins Bold"/>
                <a:ea typeface="Poppins Bold"/>
                <a:cs typeface="Poppins Bold"/>
                <a:sym typeface="Poppins Bold"/>
              </a:rPr>
              <a:t>USABILITY</a:t>
            </a:r>
          </a:p>
          <a:p>
            <a:pPr algn="ctr">
              <a:lnSpc>
                <a:spcPts val="7963"/>
              </a:lnSpc>
            </a:pPr>
            <a:r>
              <a:rPr lang="en-US" sz="7963" b="true">
                <a:solidFill>
                  <a:srgbClr val="14282A"/>
                </a:solidFill>
                <a:latin typeface="Poppins Bold"/>
                <a:ea typeface="Poppins Bold"/>
                <a:cs typeface="Poppins Bold"/>
                <a:sym typeface="Poppins Bold"/>
              </a:rPr>
              <a:t>GOALS</a:t>
            </a:r>
          </a:p>
          <a:p>
            <a:pPr algn="ctr">
              <a:lnSpc>
                <a:spcPts val="7963"/>
              </a:lnSpc>
            </a:pPr>
            <a:r>
              <a:rPr lang="en-US" sz="7963" b="true">
                <a:solidFill>
                  <a:srgbClr val="14282A"/>
                </a:solidFill>
                <a:latin typeface="Poppins Bold"/>
                <a:ea typeface="Poppins Bold"/>
                <a:cs typeface="Poppins Bold"/>
                <a:sym typeface="Poppins Bold"/>
              </a:rPr>
              <a:t>ANALYSIS</a:t>
            </a:r>
          </a:p>
        </p:txBody>
      </p:sp>
      <p:sp>
        <p:nvSpPr>
          <p:cNvPr name="Freeform 12" id="12"/>
          <p:cNvSpPr/>
          <p:nvPr/>
        </p:nvSpPr>
        <p:spPr>
          <a:xfrm flipH="false" flipV="false" rot="0">
            <a:off x="11755297" y="3178870"/>
            <a:ext cx="3846139" cy="1351759"/>
          </a:xfrm>
          <a:custGeom>
            <a:avLst/>
            <a:gdLst/>
            <a:ahLst/>
            <a:cxnLst/>
            <a:rect r="r" b="b" t="t" l="l"/>
            <a:pathLst>
              <a:path h="1351759" w="3846139">
                <a:moveTo>
                  <a:pt x="0" y="0"/>
                </a:moveTo>
                <a:lnTo>
                  <a:pt x="3846139" y="0"/>
                </a:lnTo>
                <a:lnTo>
                  <a:pt x="3846139" y="1351760"/>
                </a:lnTo>
                <a:lnTo>
                  <a:pt x="0" y="1351760"/>
                </a:lnTo>
                <a:lnTo>
                  <a:pt x="0" y="0"/>
                </a:lnTo>
                <a:close/>
              </a:path>
            </a:pathLst>
          </a:custGeom>
          <a:blipFill>
            <a:blip r:embed="rId5"/>
            <a:stretch>
              <a:fillRect l="0" t="-20924" r="0" b="0"/>
            </a:stretch>
          </a:blipFill>
        </p:spPr>
      </p:sp>
      <p:sp>
        <p:nvSpPr>
          <p:cNvPr name="TextBox 13" id="13"/>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7675" y="3862458"/>
            <a:ext cx="6424542" cy="6424542"/>
          </a:xfrm>
          <a:custGeom>
            <a:avLst/>
            <a:gdLst/>
            <a:ahLst/>
            <a:cxnLst/>
            <a:rect r="r" b="b" t="t" l="l"/>
            <a:pathLst>
              <a:path h="6424542" w="6424542">
                <a:moveTo>
                  <a:pt x="0" y="0"/>
                </a:moveTo>
                <a:lnTo>
                  <a:pt x="6424542" y="0"/>
                </a:lnTo>
                <a:lnTo>
                  <a:pt x="6424542" y="6424542"/>
                </a:lnTo>
                <a:lnTo>
                  <a:pt x="0" y="642454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5614" y="3009398"/>
            <a:ext cx="3137763" cy="3403885"/>
          </a:xfrm>
          <a:custGeom>
            <a:avLst/>
            <a:gdLst/>
            <a:ahLst/>
            <a:cxnLst/>
            <a:rect r="r" b="b" t="t" l="l"/>
            <a:pathLst>
              <a:path h="3403885" w="3137763">
                <a:moveTo>
                  <a:pt x="0" y="0"/>
                </a:moveTo>
                <a:lnTo>
                  <a:pt x="3137763" y="0"/>
                </a:lnTo>
                <a:lnTo>
                  <a:pt x="3137763" y="3403884"/>
                </a:lnTo>
                <a:lnTo>
                  <a:pt x="0" y="3403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390388" y="8909050"/>
            <a:ext cx="4868912" cy="349250"/>
          </a:xfrm>
          <a:prstGeom prst="rect">
            <a:avLst/>
          </a:prstGeom>
        </p:spPr>
        <p:txBody>
          <a:bodyPr anchor="t" rtlCol="false" tIns="0" lIns="0" bIns="0" rIns="0">
            <a:spAutoFit/>
          </a:bodyPr>
          <a:lstStyle/>
          <a:p>
            <a:pPr algn="r">
              <a:lnSpc>
                <a:spcPts val="2800"/>
              </a:lnSpc>
            </a:pPr>
            <a:r>
              <a:rPr lang="en-US" sz="2000" i="true">
                <a:solidFill>
                  <a:srgbClr val="000000"/>
                </a:solidFill>
                <a:latin typeface="Arimo Italics"/>
                <a:ea typeface="Arimo Italics"/>
                <a:cs typeface="Arimo Italics"/>
                <a:sym typeface="Arimo Italics"/>
              </a:rPr>
              <a:t>source: </a:t>
            </a:r>
            <a:r>
              <a:rPr lang="en-US" sz="2000" i="true" u="sng">
                <a:solidFill>
                  <a:srgbClr val="000000"/>
                </a:solidFill>
                <a:latin typeface="Arimo Italics"/>
                <a:ea typeface="Arimo Italics"/>
                <a:cs typeface="Arimo Italics"/>
                <a:sym typeface="Arimo Italics"/>
                <a:hlinkClick r:id="rId6" tooltip="https://www.gojek.com/en-id/about"/>
              </a:rPr>
              <a:t>https://www.gojek.com/en-id/about</a:t>
            </a:r>
          </a:p>
        </p:txBody>
      </p:sp>
      <p:grpSp>
        <p:nvGrpSpPr>
          <p:cNvPr name="Group 5" id="5"/>
          <p:cNvGrpSpPr/>
          <p:nvPr/>
        </p:nvGrpSpPr>
        <p:grpSpPr>
          <a:xfrm rot="0">
            <a:off x="0" y="0"/>
            <a:ext cx="18288000" cy="221657"/>
            <a:chOff x="0" y="0"/>
            <a:chExt cx="4816593" cy="58379"/>
          </a:xfrm>
        </p:grpSpPr>
        <p:sp>
          <p:nvSpPr>
            <p:cNvPr name="Freeform 6" id="6"/>
            <p:cNvSpPr/>
            <p:nvPr/>
          </p:nvSpPr>
          <p:spPr>
            <a:xfrm flipH="false" flipV="false" rot="0">
              <a:off x="0" y="0"/>
              <a:ext cx="4816592" cy="58379"/>
            </a:xfrm>
            <a:custGeom>
              <a:avLst/>
              <a:gdLst/>
              <a:ahLst/>
              <a:cxnLst/>
              <a:rect r="r" b="b" t="t" l="l"/>
              <a:pathLst>
                <a:path h="58379" w="4816592">
                  <a:moveTo>
                    <a:pt x="0" y="0"/>
                  </a:moveTo>
                  <a:lnTo>
                    <a:pt x="4816592" y="0"/>
                  </a:lnTo>
                  <a:lnTo>
                    <a:pt x="4816592" y="58379"/>
                  </a:lnTo>
                  <a:lnTo>
                    <a:pt x="0" y="58379"/>
                  </a:lnTo>
                  <a:close/>
                </a:path>
              </a:pathLst>
            </a:custGeom>
            <a:solidFill>
              <a:srgbClr val="1AAE48"/>
            </a:solidFill>
          </p:spPr>
        </p:sp>
        <p:sp>
          <p:nvSpPr>
            <p:cNvPr name="TextBox 7" id="7"/>
            <p:cNvSpPr txBox="true"/>
            <p:nvPr/>
          </p:nvSpPr>
          <p:spPr>
            <a:xfrm>
              <a:off x="0" y="-47625"/>
              <a:ext cx="4816593" cy="106004"/>
            </a:xfrm>
            <a:prstGeom prst="rect">
              <a:avLst/>
            </a:prstGeom>
          </p:spPr>
          <p:txBody>
            <a:bodyPr anchor="ctr" rtlCol="false" tIns="50800" lIns="50800" bIns="50800" rIns="50800"/>
            <a:lstStyle/>
            <a:p>
              <a:pPr algn="ctr">
                <a:lnSpc>
                  <a:spcPts val="2239"/>
                </a:lnSpc>
              </a:pPr>
            </a:p>
          </p:txBody>
        </p:sp>
      </p:grpSp>
      <p:sp>
        <p:nvSpPr>
          <p:cNvPr name="TextBox 8" id="8"/>
          <p:cNvSpPr txBox="true"/>
          <p:nvPr/>
        </p:nvSpPr>
        <p:spPr>
          <a:xfrm rot="0">
            <a:off x="5999428" y="1744742"/>
            <a:ext cx="11259872" cy="6721317"/>
          </a:xfrm>
          <a:prstGeom prst="rect">
            <a:avLst/>
          </a:prstGeom>
        </p:spPr>
        <p:txBody>
          <a:bodyPr anchor="t" rtlCol="false" tIns="0" lIns="0" bIns="0" rIns="0">
            <a:spAutoFit/>
          </a:bodyPr>
          <a:lstStyle/>
          <a:p>
            <a:pPr algn="just">
              <a:lnSpc>
                <a:spcPts val="3333"/>
              </a:lnSpc>
              <a:spcBef>
                <a:spcPct val="0"/>
              </a:spcBef>
            </a:pPr>
            <a:r>
              <a:rPr lang="en-US" sz="2381">
                <a:solidFill>
                  <a:srgbClr val="000000"/>
                </a:solidFill>
                <a:latin typeface="Poppins"/>
                <a:ea typeface="Poppins"/>
                <a:cs typeface="Poppins"/>
                <a:sym typeface="Poppins"/>
              </a:rPr>
              <a:t>Gojek pertama kali diluncurkan pada tahun 2010 sebagai </a:t>
            </a:r>
            <a:r>
              <a:rPr lang="en-US" b="true" sz="2381">
                <a:solidFill>
                  <a:srgbClr val="000000"/>
                </a:solidFill>
                <a:latin typeface="Poppins Bold"/>
                <a:ea typeface="Poppins Bold"/>
                <a:cs typeface="Poppins Bold"/>
                <a:sym typeface="Poppins Bold"/>
              </a:rPr>
              <a:t>layanan</a:t>
            </a:r>
            <a:r>
              <a:rPr lang="en-US" sz="2381">
                <a:solidFill>
                  <a:srgbClr val="000000"/>
                </a:solidFill>
                <a:latin typeface="Poppins"/>
                <a:ea typeface="Poppins"/>
                <a:cs typeface="Poppins"/>
                <a:sym typeface="Poppins"/>
              </a:rPr>
              <a:t> </a:t>
            </a:r>
            <a:r>
              <a:rPr lang="en-US" b="true" sz="2381">
                <a:solidFill>
                  <a:srgbClr val="000000"/>
                </a:solidFill>
                <a:latin typeface="Poppins Bold"/>
                <a:ea typeface="Poppins Bold"/>
                <a:cs typeface="Poppins Bold"/>
                <a:sym typeface="Poppins Bold"/>
              </a:rPr>
              <a:t>ojek </a:t>
            </a:r>
            <a:r>
              <a:rPr lang="en-US" b="true" sz="2381" i="true">
                <a:solidFill>
                  <a:srgbClr val="000000"/>
                </a:solidFill>
                <a:latin typeface="Poppins Bold Italics"/>
                <a:ea typeface="Poppins Bold Italics"/>
                <a:cs typeface="Poppins Bold Italics"/>
                <a:sym typeface="Poppins Bold Italics"/>
              </a:rPr>
              <a:t>online</a:t>
            </a:r>
            <a:r>
              <a:rPr lang="en-US" sz="2381" i="true">
                <a:solidFill>
                  <a:srgbClr val="000000"/>
                </a:solidFill>
                <a:latin typeface="Poppins Italics"/>
                <a:ea typeface="Poppins Italics"/>
                <a:cs typeface="Poppins Italics"/>
                <a:sym typeface="Poppins Italics"/>
              </a:rPr>
              <a:t> </a:t>
            </a:r>
            <a:r>
              <a:rPr lang="en-US" sz="2381">
                <a:solidFill>
                  <a:srgbClr val="000000"/>
                </a:solidFill>
                <a:latin typeface="Poppins"/>
                <a:ea typeface="Poppins"/>
                <a:cs typeface="Poppins"/>
                <a:sym typeface="Poppins"/>
              </a:rPr>
              <a:t>di Jakarta, dengan tujuan untuk mempermudah kehidupan sehari-hari pengguna. Pada tahun 2015, jumlah pesanan pada aplikasi ini melonjak dari 3.000 menjadi 100.000 per hari dan mereka pun memperluas layanan sehingga tidak lagi hanya menyediakan layanan transportasi, melainkan juga pengantaran makanan dan pemesanan tiket.</a:t>
            </a:r>
          </a:p>
          <a:p>
            <a:pPr algn="just">
              <a:lnSpc>
                <a:spcPts val="3333"/>
              </a:lnSpc>
              <a:spcBef>
                <a:spcPct val="0"/>
              </a:spcBef>
            </a:pPr>
          </a:p>
          <a:p>
            <a:pPr algn="just">
              <a:lnSpc>
                <a:spcPts val="3333"/>
              </a:lnSpc>
              <a:spcBef>
                <a:spcPct val="0"/>
              </a:spcBef>
            </a:pPr>
            <a:r>
              <a:rPr lang="en-US" sz="2381">
                <a:solidFill>
                  <a:srgbClr val="000000"/>
                </a:solidFill>
                <a:latin typeface="Poppins"/>
                <a:ea typeface="Poppins"/>
                <a:cs typeface="Poppins"/>
                <a:sym typeface="Poppins"/>
              </a:rPr>
              <a:t>Pada tahun 2019, Gojek telah menawarkan lebih dari 20 produk layanan dan bekerja sama dengan investor besar seperti Google dan Tencent. Pada tahun 2020, Gojek mengintegrasikan aplikasinya di seluruh Asia Tenggara dan menjadi platform yang diunduh lebih dari 190 juta kali selama pandemi. Pada tahun 2021, Gojek bergabung dengan Tokopedia membentuk GoTo. Hal ini mengukuhkan posisi Gojek sebagai pemimpin dalam layanan digital untuk kebutuhan sehari-hari.</a:t>
            </a:r>
          </a:p>
          <a:p>
            <a:pPr algn="just">
              <a:lnSpc>
                <a:spcPts val="3333"/>
              </a:lnSpc>
              <a:spcBef>
                <a:spcPct val="0"/>
              </a:spcBef>
            </a:pPr>
          </a:p>
        </p:txBody>
      </p:sp>
      <p:sp>
        <p:nvSpPr>
          <p:cNvPr name="TextBox 9" id="9"/>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54799" y="3005731"/>
            <a:ext cx="13978402" cy="4912832"/>
          </a:xfrm>
          <a:custGeom>
            <a:avLst/>
            <a:gdLst/>
            <a:ahLst/>
            <a:cxnLst/>
            <a:rect r="r" b="b" t="t" l="l"/>
            <a:pathLst>
              <a:path h="4912832" w="13978402">
                <a:moveTo>
                  <a:pt x="0" y="0"/>
                </a:moveTo>
                <a:lnTo>
                  <a:pt x="13978402" y="0"/>
                </a:lnTo>
                <a:lnTo>
                  <a:pt x="13978402" y="4912833"/>
                </a:lnTo>
                <a:lnTo>
                  <a:pt x="0" y="4912833"/>
                </a:lnTo>
                <a:lnTo>
                  <a:pt x="0" y="0"/>
                </a:lnTo>
                <a:close/>
              </a:path>
            </a:pathLst>
          </a:custGeom>
          <a:blipFill>
            <a:blip r:embed="rId4">
              <a:alphaModFix amt="4000"/>
            </a:blip>
            <a:stretch>
              <a:fillRect l="0" t="-20924" r="0" b="0"/>
            </a:stretch>
          </a:blipFill>
        </p:spPr>
      </p:sp>
      <p:sp>
        <p:nvSpPr>
          <p:cNvPr name="TextBox 4" id="4"/>
          <p:cNvSpPr txBox="true"/>
          <p:nvPr/>
        </p:nvSpPr>
        <p:spPr>
          <a:xfrm rot="0">
            <a:off x="1124464" y="4802822"/>
            <a:ext cx="8727619" cy="484347"/>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nvGrpSpPr>
          <p:cNvPr name="Group 5" id="5"/>
          <p:cNvGrpSpPr>
            <a:grpSpLocks noChangeAspect="true"/>
          </p:cNvGrpSpPr>
          <p:nvPr/>
        </p:nvGrpSpPr>
        <p:grpSpPr>
          <a:xfrm rot="5400000">
            <a:off x="10362373" y="3011551"/>
            <a:ext cx="3817055" cy="7685346"/>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5"/>
              <a:stretch>
                <a:fillRect l="0" t="-2461" r="0" b="-2461"/>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6"/>
              <a:stretch>
                <a:fillRect l="-83" t="0" r="-83" b="0"/>
              </a:stretch>
            </a:blipFill>
          </p:spPr>
        </p:sp>
      </p:grpSp>
      <p:sp>
        <p:nvSpPr>
          <p:cNvPr name="TextBox 8" id="8"/>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
        <p:nvSpPr>
          <p:cNvPr name="TextBox 9" id="9"/>
          <p:cNvSpPr txBox="true"/>
          <p:nvPr/>
        </p:nvSpPr>
        <p:spPr>
          <a:xfrm rot="0">
            <a:off x="1124464" y="5220494"/>
            <a:ext cx="5832452" cy="1208818"/>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Menyediakan </a:t>
            </a:r>
            <a:r>
              <a:rPr lang="en-US" b="true" sz="2281">
                <a:solidFill>
                  <a:srgbClr val="000000"/>
                </a:solidFill>
                <a:latin typeface="Poppins Bold"/>
                <a:ea typeface="Poppins Bold"/>
                <a:cs typeface="Poppins Bold"/>
                <a:sym typeface="Poppins Bold"/>
              </a:rPr>
              <a:t>opsi pengaturan grafis</a:t>
            </a:r>
            <a:r>
              <a:rPr lang="en-US" sz="2281">
                <a:solidFill>
                  <a:srgbClr val="000000"/>
                </a:solidFill>
                <a:latin typeface="Poppins"/>
                <a:ea typeface="Poppins"/>
                <a:cs typeface="Poppins"/>
                <a:sym typeface="Poppins"/>
              </a:rPr>
              <a:t> rendah agar permainan tetap lancar di koneksi tidak stabil.</a:t>
            </a:r>
          </a:p>
        </p:txBody>
      </p:sp>
      <p:grpSp>
        <p:nvGrpSpPr>
          <p:cNvPr name="Group 10" id="10"/>
          <p:cNvGrpSpPr/>
          <p:nvPr/>
        </p:nvGrpSpPr>
        <p:grpSpPr>
          <a:xfrm rot="0">
            <a:off x="1124464" y="2603473"/>
            <a:ext cx="14989109" cy="1856449"/>
            <a:chOff x="0" y="0"/>
            <a:chExt cx="19985479" cy="2475265"/>
          </a:xfrm>
        </p:grpSpPr>
        <p:sp>
          <p:nvSpPr>
            <p:cNvPr name="TextBox 11" id="11"/>
            <p:cNvSpPr txBox="true"/>
            <p:nvPr/>
          </p:nvSpPr>
          <p:spPr>
            <a:xfrm rot="0">
              <a:off x="0" y="584869"/>
              <a:ext cx="19985479" cy="1890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Pada permainan yang memerlukan sumber daya besar, beberapa perangkat mungkin tidak cukup kuat, sehingga pengalaman bermain </a:t>
              </a:r>
              <a:r>
                <a:rPr lang="en-US" b="true" sz="2681">
                  <a:solidFill>
                    <a:srgbClr val="000000"/>
                  </a:solidFill>
                  <a:latin typeface="Poppins Bold"/>
                  <a:ea typeface="Poppins Bold"/>
                  <a:cs typeface="Poppins Bold"/>
                  <a:sym typeface="Poppins Bold"/>
                </a:rPr>
                <a:t>menjadi kurang efektif karena lag</a:t>
              </a:r>
              <a:r>
                <a:rPr lang="en-US" sz="2681">
                  <a:solidFill>
                    <a:srgbClr val="000000"/>
                  </a:solidFill>
                  <a:latin typeface="Poppins"/>
                  <a:ea typeface="Poppins"/>
                  <a:cs typeface="Poppins"/>
                  <a:sym typeface="Poppins"/>
                </a:rPr>
                <a:t> dan kualitas gambar yang dihasilkan berkurang.</a:t>
              </a:r>
            </a:p>
          </p:txBody>
        </p:sp>
        <p:sp>
          <p:nvSpPr>
            <p:cNvPr name="TextBox 12" id="12"/>
            <p:cNvSpPr txBox="true"/>
            <p:nvPr/>
          </p:nvSpPr>
          <p:spPr>
            <a:xfrm rot="0">
              <a:off x="0" y="-76200"/>
              <a:ext cx="19985479"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sp>
        <p:nvSpPr>
          <p:cNvPr name="TextBox 13" id="13"/>
          <p:cNvSpPr txBox="true"/>
          <p:nvPr/>
        </p:nvSpPr>
        <p:spPr>
          <a:xfrm rot="0">
            <a:off x="1124464" y="828675"/>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Effective to Use</a:t>
            </a:r>
          </a:p>
        </p:txBody>
      </p:sp>
      <p:sp>
        <p:nvSpPr>
          <p:cNvPr name="TextBox 14" id="14"/>
          <p:cNvSpPr txBox="true"/>
          <p:nvPr/>
        </p:nvSpPr>
        <p:spPr>
          <a:xfrm rot="0">
            <a:off x="8428227" y="8849518"/>
            <a:ext cx="7685346" cy="408782"/>
          </a:xfrm>
          <a:prstGeom prst="rect">
            <a:avLst/>
          </a:prstGeom>
        </p:spPr>
        <p:txBody>
          <a:bodyPr anchor="t" rtlCol="false" tIns="0" lIns="0" bIns="0" rIns="0">
            <a:spAutoFit/>
          </a:bodyPr>
          <a:lstStyle/>
          <a:p>
            <a:pPr algn="ctr">
              <a:lnSpc>
                <a:spcPts val="3193"/>
              </a:lnSpc>
              <a:spcBef>
                <a:spcPct val="0"/>
              </a:spcBef>
            </a:pPr>
            <a:r>
              <a:rPr lang="en-US" sz="2281">
                <a:solidFill>
                  <a:srgbClr val="000000"/>
                </a:solidFill>
                <a:latin typeface="Poppins"/>
                <a:ea typeface="Poppins"/>
                <a:cs typeface="Poppins"/>
                <a:sym typeface="Poppins"/>
              </a:rPr>
              <a:t>Contoh permainan yang grafiknya belum termuat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54799" y="3005731"/>
            <a:ext cx="13978402" cy="4912832"/>
          </a:xfrm>
          <a:custGeom>
            <a:avLst/>
            <a:gdLst/>
            <a:ahLst/>
            <a:cxnLst/>
            <a:rect r="r" b="b" t="t" l="l"/>
            <a:pathLst>
              <a:path h="4912832" w="13978402">
                <a:moveTo>
                  <a:pt x="0" y="0"/>
                </a:moveTo>
                <a:lnTo>
                  <a:pt x="13978402" y="0"/>
                </a:lnTo>
                <a:lnTo>
                  <a:pt x="13978402" y="4912833"/>
                </a:lnTo>
                <a:lnTo>
                  <a:pt x="0" y="4912833"/>
                </a:lnTo>
                <a:lnTo>
                  <a:pt x="0" y="0"/>
                </a:lnTo>
                <a:close/>
              </a:path>
            </a:pathLst>
          </a:custGeom>
          <a:blipFill>
            <a:blip r:embed="rId4">
              <a:alphaModFix amt="4000"/>
            </a:blip>
            <a:stretch>
              <a:fillRect l="0" t="-20924" r="0" b="0"/>
            </a:stretch>
          </a:blipFill>
        </p:spPr>
      </p:sp>
      <p:sp>
        <p:nvSpPr>
          <p:cNvPr name="TextBox 4" id="4"/>
          <p:cNvSpPr txBox="true"/>
          <p:nvPr/>
        </p:nvSpPr>
        <p:spPr>
          <a:xfrm rot="0">
            <a:off x="1124464" y="4802822"/>
            <a:ext cx="8727619" cy="484347"/>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nvGrpSpPr>
          <p:cNvPr name="Group 5" id="5"/>
          <p:cNvGrpSpPr>
            <a:grpSpLocks noChangeAspect="true"/>
          </p:cNvGrpSpPr>
          <p:nvPr/>
        </p:nvGrpSpPr>
        <p:grpSpPr>
          <a:xfrm rot="5400000">
            <a:off x="10362373" y="3011551"/>
            <a:ext cx="3817055" cy="7685346"/>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5"/>
              <a:stretch>
                <a:fillRect l="0" t="-760" r="0" b="-760"/>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6"/>
              <a:stretch>
                <a:fillRect l="-83" t="0" r="-83" b="0"/>
              </a:stretch>
            </a:blipFill>
          </p:spPr>
        </p:sp>
      </p:grpSp>
      <p:sp>
        <p:nvSpPr>
          <p:cNvPr name="TextBox 8" id="8"/>
          <p:cNvSpPr txBox="true"/>
          <p:nvPr/>
        </p:nvSpPr>
        <p:spPr>
          <a:xfrm rot="0">
            <a:off x="1124464" y="5220494"/>
            <a:ext cx="5832452" cy="1608847"/>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Mengembangkan fitur </a:t>
            </a:r>
            <a:r>
              <a:rPr lang="en-US" b="true" sz="2281">
                <a:solidFill>
                  <a:srgbClr val="000000"/>
                </a:solidFill>
                <a:latin typeface="Poppins Bold"/>
                <a:ea typeface="Poppins Bold"/>
                <a:cs typeface="Poppins Bold"/>
                <a:sym typeface="Poppins Bold"/>
              </a:rPr>
              <a:t>mode </a:t>
            </a:r>
            <a:r>
              <a:rPr lang="en-US" b="true" sz="2281" i="true">
                <a:solidFill>
                  <a:srgbClr val="000000"/>
                </a:solidFill>
                <a:latin typeface="Poppins Bold Italics"/>
                <a:ea typeface="Poppins Bold Italics"/>
                <a:cs typeface="Poppins Bold Italics"/>
                <a:sym typeface="Poppins Bold Italics"/>
              </a:rPr>
              <a:t>offlin</a:t>
            </a:r>
            <a:r>
              <a:rPr lang="en-US" sz="2281" i="true">
                <a:solidFill>
                  <a:srgbClr val="000000"/>
                </a:solidFill>
                <a:latin typeface="Poppins Italics"/>
                <a:ea typeface="Poppins Italics"/>
                <a:cs typeface="Poppins Italics"/>
                <a:sym typeface="Poppins Italics"/>
              </a:rPr>
              <a:t>e</a:t>
            </a:r>
            <a:r>
              <a:rPr lang="en-US" sz="2281">
                <a:solidFill>
                  <a:srgbClr val="000000"/>
                </a:solidFill>
                <a:latin typeface="Poppins"/>
                <a:ea typeface="Poppins"/>
                <a:cs typeface="Poppins"/>
                <a:sym typeface="Poppins"/>
              </a:rPr>
              <a:t> untuk memungkinkan pemain mengunduh dan memainkan beberapa game tanpa internet.</a:t>
            </a:r>
          </a:p>
        </p:txBody>
      </p:sp>
      <p:sp>
        <p:nvSpPr>
          <p:cNvPr name="TextBox 9" id="9"/>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
        <p:nvSpPr>
          <p:cNvPr name="TextBox 10" id="10"/>
          <p:cNvSpPr txBox="true"/>
          <p:nvPr/>
        </p:nvSpPr>
        <p:spPr>
          <a:xfrm rot="0">
            <a:off x="1124464" y="828675"/>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Efficient to Use</a:t>
            </a:r>
          </a:p>
        </p:txBody>
      </p:sp>
      <p:grpSp>
        <p:nvGrpSpPr>
          <p:cNvPr name="Group 11" id="11"/>
          <p:cNvGrpSpPr/>
          <p:nvPr/>
        </p:nvGrpSpPr>
        <p:grpSpPr>
          <a:xfrm rot="0">
            <a:off x="1124464" y="2603473"/>
            <a:ext cx="14989109" cy="1380199"/>
            <a:chOff x="0" y="0"/>
            <a:chExt cx="19985479" cy="1840265"/>
          </a:xfrm>
        </p:grpSpPr>
        <p:sp>
          <p:nvSpPr>
            <p:cNvPr name="TextBox 12" id="12"/>
            <p:cNvSpPr txBox="true"/>
            <p:nvPr/>
          </p:nvSpPr>
          <p:spPr>
            <a:xfrm rot="0">
              <a:off x="0" y="584869"/>
              <a:ext cx="19985479" cy="1255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Koneksi yang </a:t>
              </a:r>
              <a:r>
                <a:rPr lang="en-US" b="true" sz="2681">
                  <a:solidFill>
                    <a:srgbClr val="000000"/>
                  </a:solidFill>
                  <a:latin typeface="Poppins Bold"/>
                  <a:ea typeface="Poppins Bold"/>
                  <a:cs typeface="Poppins Bold"/>
                  <a:sym typeface="Poppins Bold"/>
                </a:rPr>
                <a:t>lambat</a:t>
              </a:r>
              <a:r>
                <a:rPr lang="en-US" sz="2681">
                  <a:solidFill>
                    <a:srgbClr val="000000"/>
                  </a:solidFill>
                  <a:latin typeface="Poppins"/>
                  <a:ea typeface="Poppins"/>
                  <a:cs typeface="Poppins"/>
                  <a:sym typeface="Poppins"/>
                </a:rPr>
                <a:t> dapat memengaruhi pengalaman bermain, karena seluruh permainan memerlukan streaming data secara real-time.</a:t>
              </a:r>
            </a:p>
          </p:txBody>
        </p:sp>
        <p:sp>
          <p:nvSpPr>
            <p:cNvPr name="TextBox 13" id="13"/>
            <p:cNvSpPr txBox="true"/>
            <p:nvPr/>
          </p:nvSpPr>
          <p:spPr>
            <a:xfrm rot="0">
              <a:off x="0" y="-76200"/>
              <a:ext cx="19985479"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54799" y="3005731"/>
            <a:ext cx="13978402" cy="4912832"/>
          </a:xfrm>
          <a:custGeom>
            <a:avLst/>
            <a:gdLst/>
            <a:ahLst/>
            <a:cxnLst/>
            <a:rect r="r" b="b" t="t" l="l"/>
            <a:pathLst>
              <a:path h="4912832" w="13978402">
                <a:moveTo>
                  <a:pt x="0" y="0"/>
                </a:moveTo>
                <a:lnTo>
                  <a:pt x="13978402" y="0"/>
                </a:lnTo>
                <a:lnTo>
                  <a:pt x="13978402" y="4912833"/>
                </a:lnTo>
                <a:lnTo>
                  <a:pt x="0" y="4912833"/>
                </a:lnTo>
                <a:lnTo>
                  <a:pt x="0" y="0"/>
                </a:lnTo>
                <a:close/>
              </a:path>
            </a:pathLst>
          </a:custGeom>
          <a:blipFill>
            <a:blip r:embed="rId4">
              <a:alphaModFix amt="4000"/>
            </a:blip>
            <a:stretch>
              <a:fillRect l="0" t="-20924" r="0" b="0"/>
            </a:stretch>
          </a:blipFill>
        </p:spPr>
      </p:sp>
      <p:grpSp>
        <p:nvGrpSpPr>
          <p:cNvPr name="Group 4" id="4"/>
          <p:cNvGrpSpPr>
            <a:grpSpLocks noChangeAspect="true"/>
          </p:cNvGrpSpPr>
          <p:nvPr/>
        </p:nvGrpSpPr>
        <p:grpSpPr>
          <a:xfrm rot="0">
            <a:off x="13442245" y="1429006"/>
            <a:ext cx="3817055" cy="7685346"/>
            <a:chOff x="0" y="0"/>
            <a:chExt cx="9461500" cy="19050000"/>
          </a:xfrm>
        </p:grpSpPr>
        <p:sp>
          <p:nvSpPr>
            <p:cNvPr name="Freeform 5" id="5"/>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5"/>
              <a:stretch>
                <a:fillRect l="0" t="-760" r="0" b="-760"/>
              </a:stretch>
            </a:blipFill>
          </p:spPr>
        </p:sp>
        <p:sp>
          <p:nvSpPr>
            <p:cNvPr name="Freeform 6" id="6"/>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6"/>
              <a:stretch>
                <a:fillRect l="-83" t="0" r="-83" b="0"/>
              </a:stretch>
            </a:blipFill>
          </p:spPr>
        </p:sp>
      </p:grpSp>
      <p:sp>
        <p:nvSpPr>
          <p:cNvPr name="TextBox 7" id="7"/>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
        <p:nvSpPr>
          <p:cNvPr name="TextBox 8" id="8"/>
          <p:cNvSpPr txBox="true"/>
          <p:nvPr/>
        </p:nvSpPr>
        <p:spPr>
          <a:xfrm rot="0">
            <a:off x="1124464" y="828675"/>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Easy to Learn</a:t>
            </a:r>
          </a:p>
        </p:txBody>
      </p:sp>
      <p:sp>
        <p:nvSpPr>
          <p:cNvPr name="TextBox 9" id="9"/>
          <p:cNvSpPr txBox="true"/>
          <p:nvPr/>
        </p:nvSpPr>
        <p:spPr>
          <a:xfrm rot="0">
            <a:off x="1124464" y="6243807"/>
            <a:ext cx="11146436" cy="1608847"/>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Mendesain ulang antarmuka pengaturan privasi agar </a:t>
            </a:r>
            <a:r>
              <a:rPr lang="en-US" b="true" sz="2281">
                <a:solidFill>
                  <a:srgbClr val="000000"/>
                </a:solidFill>
                <a:latin typeface="Poppins Bold"/>
                <a:ea typeface="Poppins Bold"/>
                <a:cs typeface="Poppins Bold"/>
                <a:sym typeface="Poppins Bold"/>
              </a:rPr>
              <a:t>lebih intuitif</a:t>
            </a:r>
            <a:r>
              <a:rPr lang="en-US" sz="2281">
                <a:solidFill>
                  <a:srgbClr val="000000"/>
                </a:solidFill>
                <a:latin typeface="Poppins"/>
                <a:ea typeface="Poppins"/>
                <a:cs typeface="Poppins"/>
                <a:sym typeface="Poppins"/>
              </a:rPr>
              <a:t> dan </a:t>
            </a:r>
            <a:r>
              <a:rPr lang="en-US" b="true" sz="2281">
                <a:solidFill>
                  <a:srgbClr val="000000"/>
                </a:solidFill>
                <a:latin typeface="Poppins Bold"/>
                <a:ea typeface="Poppins Bold"/>
                <a:cs typeface="Poppins Bold"/>
                <a:sym typeface="Poppins Bold"/>
              </a:rPr>
              <a:t>mudah dinavigasi,</a:t>
            </a:r>
            <a:r>
              <a:rPr lang="en-US" sz="2281">
                <a:solidFill>
                  <a:srgbClr val="000000"/>
                </a:solidFill>
                <a:latin typeface="Poppins"/>
                <a:ea typeface="Poppins"/>
                <a:cs typeface="Poppins"/>
                <a:sym typeface="Poppins"/>
              </a:rPr>
              <a:t> atau mengembangkan mode khusus untuk anak-anak yang secara otomatis menyalakan  pengaturan privasi yang sesuai dengan anak-anak.</a:t>
            </a:r>
          </a:p>
        </p:txBody>
      </p:sp>
      <p:sp>
        <p:nvSpPr>
          <p:cNvPr name="TextBox 10" id="10"/>
          <p:cNvSpPr txBox="true"/>
          <p:nvPr/>
        </p:nvSpPr>
        <p:spPr>
          <a:xfrm rot="0">
            <a:off x="1124464" y="5826135"/>
            <a:ext cx="8727619" cy="484347"/>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nvGrpSpPr>
          <p:cNvPr name="Group 11" id="11"/>
          <p:cNvGrpSpPr/>
          <p:nvPr/>
        </p:nvGrpSpPr>
        <p:grpSpPr>
          <a:xfrm rot="0">
            <a:off x="1124464" y="2603473"/>
            <a:ext cx="11146436" cy="2332699"/>
            <a:chOff x="0" y="0"/>
            <a:chExt cx="14861915" cy="3110265"/>
          </a:xfrm>
        </p:grpSpPr>
        <p:sp>
          <p:nvSpPr>
            <p:cNvPr name="TextBox 12" id="12"/>
            <p:cNvSpPr txBox="true"/>
            <p:nvPr/>
          </p:nvSpPr>
          <p:spPr>
            <a:xfrm rot="0">
              <a:off x="0" y="584869"/>
              <a:ext cx="14861915" cy="2525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Pengguna, terutama anak-anak, mungkin mengalami kesulitan dalam mengatur privasi dan keamanan akun mereka karena untuk masuk ke pengaturan privasi, dibutuhkan </a:t>
              </a:r>
              <a:r>
                <a:rPr lang="en-US" b="true" sz="2681">
                  <a:solidFill>
                    <a:srgbClr val="000000"/>
                  </a:solidFill>
                  <a:latin typeface="Poppins Bold"/>
                  <a:ea typeface="Poppins Bold"/>
                  <a:cs typeface="Poppins Bold"/>
                  <a:sym typeface="Poppins Bold"/>
                </a:rPr>
                <a:t>langkah yang cukup kompleks.</a:t>
              </a:r>
            </a:p>
          </p:txBody>
        </p:sp>
        <p:sp>
          <p:nvSpPr>
            <p:cNvPr name="TextBox 13" id="13"/>
            <p:cNvSpPr txBox="true"/>
            <p:nvPr/>
          </p:nvSpPr>
          <p:spPr>
            <a:xfrm rot="0">
              <a:off x="0" y="-76200"/>
              <a:ext cx="14861915"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24464" y="828675"/>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Have Good Utility</a:t>
            </a:r>
          </a:p>
        </p:txBody>
      </p:sp>
      <p:sp>
        <p:nvSpPr>
          <p:cNvPr name="Freeform 4" id="4"/>
          <p:cNvSpPr/>
          <p:nvPr/>
        </p:nvSpPr>
        <p:spPr>
          <a:xfrm flipH="false" flipV="false" rot="0">
            <a:off x="2154799" y="3005731"/>
            <a:ext cx="13978402" cy="4912832"/>
          </a:xfrm>
          <a:custGeom>
            <a:avLst/>
            <a:gdLst/>
            <a:ahLst/>
            <a:cxnLst/>
            <a:rect r="r" b="b" t="t" l="l"/>
            <a:pathLst>
              <a:path h="4912832" w="13978402">
                <a:moveTo>
                  <a:pt x="0" y="0"/>
                </a:moveTo>
                <a:lnTo>
                  <a:pt x="13978402" y="0"/>
                </a:lnTo>
                <a:lnTo>
                  <a:pt x="13978402" y="4912833"/>
                </a:lnTo>
                <a:lnTo>
                  <a:pt x="0" y="4912833"/>
                </a:lnTo>
                <a:lnTo>
                  <a:pt x="0" y="0"/>
                </a:lnTo>
                <a:close/>
              </a:path>
            </a:pathLst>
          </a:custGeom>
          <a:blipFill>
            <a:blip r:embed="rId4">
              <a:alphaModFix amt="4000"/>
            </a:blip>
            <a:stretch>
              <a:fillRect l="0" t="-20924" r="0" b="0"/>
            </a:stretch>
          </a:blipFill>
        </p:spPr>
      </p:sp>
      <p:grpSp>
        <p:nvGrpSpPr>
          <p:cNvPr name="Group 5" id="5"/>
          <p:cNvGrpSpPr>
            <a:grpSpLocks noChangeAspect="true"/>
          </p:cNvGrpSpPr>
          <p:nvPr/>
        </p:nvGrpSpPr>
        <p:grpSpPr>
          <a:xfrm rot="0">
            <a:off x="10266608" y="1414533"/>
            <a:ext cx="3817055" cy="7685346"/>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5"/>
              <a:stretch>
                <a:fillRect l="0" t="-760" r="0" b="-760"/>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6"/>
              <a:stretch>
                <a:fillRect l="-83" t="0" r="-83" b="0"/>
              </a:stretch>
            </a:blipFill>
          </p:spPr>
        </p:sp>
      </p:grpSp>
      <p:grpSp>
        <p:nvGrpSpPr>
          <p:cNvPr name="Group 8" id="8"/>
          <p:cNvGrpSpPr>
            <a:grpSpLocks noChangeAspect="true"/>
          </p:cNvGrpSpPr>
          <p:nvPr/>
        </p:nvGrpSpPr>
        <p:grpSpPr>
          <a:xfrm rot="0">
            <a:off x="13346481" y="3005731"/>
            <a:ext cx="3817055" cy="7685346"/>
            <a:chOff x="0" y="0"/>
            <a:chExt cx="9461500" cy="19050000"/>
          </a:xfrm>
        </p:grpSpPr>
        <p:sp>
          <p:nvSpPr>
            <p:cNvPr name="Freeform 9" id="9"/>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7"/>
              <a:stretch>
                <a:fillRect l="0" t="-760" r="0" b="-760"/>
              </a:stretch>
            </a:blipFill>
          </p:spPr>
        </p:sp>
        <p:sp>
          <p:nvSpPr>
            <p:cNvPr name="Freeform 10" id="10"/>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6"/>
              <a:stretch>
                <a:fillRect l="-83" t="0" r="-83" b="0"/>
              </a:stretch>
            </a:blipFill>
          </p:spPr>
        </p:sp>
      </p:grpSp>
      <p:sp>
        <p:nvSpPr>
          <p:cNvPr name="TextBox 11" id="11"/>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grpSp>
        <p:nvGrpSpPr>
          <p:cNvPr name="Group 12" id="12"/>
          <p:cNvGrpSpPr/>
          <p:nvPr/>
        </p:nvGrpSpPr>
        <p:grpSpPr>
          <a:xfrm rot="0">
            <a:off x="1124464" y="6378585"/>
            <a:ext cx="8727619" cy="2350453"/>
            <a:chOff x="0" y="0"/>
            <a:chExt cx="11636825" cy="3133938"/>
          </a:xfrm>
        </p:grpSpPr>
        <p:sp>
          <p:nvSpPr>
            <p:cNvPr name="TextBox 13" id="13"/>
            <p:cNvSpPr txBox="true"/>
            <p:nvPr/>
          </p:nvSpPr>
          <p:spPr>
            <a:xfrm rot="0">
              <a:off x="0" y="477521"/>
              <a:ext cx="11636825" cy="2656417"/>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Developer dapat memberikan hadiah gratis secara berkala untuk pemain yang aktif, atau menerapkan sistem iklan yang tidak mengganggu gameplay untuk menghasilkan pendapatan.</a:t>
              </a:r>
            </a:p>
            <a:p>
              <a:pPr algn="just">
                <a:lnSpc>
                  <a:spcPts val="3193"/>
                </a:lnSpc>
                <a:spcBef>
                  <a:spcPct val="0"/>
                </a:spcBef>
              </a:pPr>
            </a:p>
          </p:txBody>
        </p:sp>
        <p:sp>
          <p:nvSpPr>
            <p:cNvPr name="TextBox 14" id="14"/>
            <p:cNvSpPr txBox="true"/>
            <p:nvPr/>
          </p:nvSpPr>
          <p:spPr>
            <a:xfrm rot="0">
              <a:off x="0" y="-76200"/>
              <a:ext cx="11636825"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grpSp>
        <p:nvGrpSpPr>
          <p:cNvPr name="Group 15" id="15"/>
          <p:cNvGrpSpPr/>
          <p:nvPr/>
        </p:nvGrpSpPr>
        <p:grpSpPr>
          <a:xfrm rot="0">
            <a:off x="1124464" y="2603473"/>
            <a:ext cx="8727619" cy="3285199"/>
            <a:chOff x="0" y="0"/>
            <a:chExt cx="11636825" cy="4380265"/>
          </a:xfrm>
        </p:grpSpPr>
        <p:sp>
          <p:nvSpPr>
            <p:cNvPr name="TextBox 16" id="16"/>
            <p:cNvSpPr txBox="true"/>
            <p:nvPr/>
          </p:nvSpPr>
          <p:spPr>
            <a:xfrm rot="0">
              <a:off x="0" y="584869"/>
              <a:ext cx="11636825" cy="3795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Meskipun Roblox gratis untuk dimainkan, banyak game di platform ini menawarkan pembelian dalam aplikasi (in-app-purchase) yang membuat pengguna harus mengeluarkan uang untuk mendapatkan pengalaman bermain yang lebih baik.</a:t>
              </a:r>
            </a:p>
          </p:txBody>
        </p:sp>
        <p:sp>
          <p:nvSpPr>
            <p:cNvPr name="TextBox 17" id="17"/>
            <p:cNvSpPr txBox="true"/>
            <p:nvPr/>
          </p:nvSpPr>
          <p:spPr>
            <a:xfrm rot="0">
              <a:off x="0" y="-76200"/>
              <a:ext cx="11636825"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
        <p:nvSpPr>
          <p:cNvPr name="Freeform 3" id="3"/>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54799" y="3005731"/>
            <a:ext cx="13978402" cy="4912832"/>
          </a:xfrm>
          <a:custGeom>
            <a:avLst/>
            <a:gdLst/>
            <a:ahLst/>
            <a:cxnLst/>
            <a:rect r="r" b="b" t="t" l="l"/>
            <a:pathLst>
              <a:path h="4912832" w="13978402">
                <a:moveTo>
                  <a:pt x="0" y="0"/>
                </a:moveTo>
                <a:lnTo>
                  <a:pt x="13978402" y="0"/>
                </a:lnTo>
                <a:lnTo>
                  <a:pt x="13978402" y="4912833"/>
                </a:lnTo>
                <a:lnTo>
                  <a:pt x="0" y="4912833"/>
                </a:lnTo>
                <a:lnTo>
                  <a:pt x="0" y="0"/>
                </a:lnTo>
                <a:close/>
              </a:path>
            </a:pathLst>
          </a:custGeom>
          <a:blipFill>
            <a:blip r:embed="rId4">
              <a:alphaModFix amt="4000"/>
            </a:blip>
            <a:stretch>
              <a:fillRect l="0" t="-20924" r="0" b="0"/>
            </a:stretch>
          </a:blipFill>
        </p:spPr>
      </p:sp>
      <p:sp>
        <p:nvSpPr>
          <p:cNvPr name="TextBox 5" id="5"/>
          <p:cNvSpPr txBox="true"/>
          <p:nvPr/>
        </p:nvSpPr>
        <p:spPr>
          <a:xfrm rot="0">
            <a:off x="1124464" y="828675"/>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Safe to Use</a:t>
            </a:r>
          </a:p>
        </p:txBody>
      </p:sp>
      <p:grpSp>
        <p:nvGrpSpPr>
          <p:cNvPr name="Group 6" id="6"/>
          <p:cNvGrpSpPr>
            <a:grpSpLocks noChangeAspect="true"/>
          </p:cNvGrpSpPr>
          <p:nvPr/>
        </p:nvGrpSpPr>
        <p:grpSpPr>
          <a:xfrm rot="0">
            <a:off x="13442245" y="1429006"/>
            <a:ext cx="3817055" cy="7685346"/>
            <a:chOff x="0" y="0"/>
            <a:chExt cx="9461500" cy="19050000"/>
          </a:xfrm>
        </p:grpSpPr>
        <p:sp>
          <p:nvSpPr>
            <p:cNvPr name="Freeform 7" id="7"/>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5"/>
              <a:stretch>
                <a:fillRect l="0" t="-760" r="0" b="-760"/>
              </a:stretch>
            </a:blipFill>
          </p:spPr>
        </p:sp>
        <p:sp>
          <p:nvSpPr>
            <p:cNvPr name="Freeform 8" id="8"/>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6"/>
              <a:stretch>
                <a:fillRect l="-83" t="0" r="-83" b="0"/>
              </a:stretch>
            </a:blipFill>
          </p:spPr>
        </p:sp>
      </p:grpSp>
      <p:sp>
        <p:nvSpPr>
          <p:cNvPr name="TextBox 9" id="9"/>
          <p:cNvSpPr txBox="true"/>
          <p:nvPr/>
        </p:nvSpPr>
        <p:spPr>
          <a:xfrm rot="0">
            <a:off x="1124464" y="6243807"/>
            <a:ext cx="11146436" cy="1608932"/>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Meningkatkan fitur filter chat yang sudah ada dan menerapkan verifikasi usia yang lebih ketat bagi pengguna yang ingin mengaktifkan fitur chat, dimana proses verifikasi tidak hanya melibatkan pengisian angka, tetapi juga memerlukan pengguna untuk mengunggah bukti usia mereka.</a:t>
            </a:r>
          </a:p>
        </p:txBody>
      </p:sp>
      <p:sp>
        <p:nvSpPr>
          <p:cNvPr name="TextBox 10" id="10"/>
          <p:cNvSpPr txBox="true"/>
          <p:nvPr/>
        </p:nvSpPr>
        <p:spPr>
          <a:xfrm rot="0">
            <a:off x="1124464" y="5826135"/>
            <a:ext cx="8727619" cy="484347"/>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nvGrpSpPr>
          <p:cNvPr name="Group 11" id="11"/>
          <p:cNvGrpSpPr/>
          <p:nvPr/>
        </p:nvGrpSpPr>
        <p:grpSpPr>
          <a:xfrm rot="0">
            <a:off x="1124464" y="2603473"/>
            <a:ext cx="11146436" cy="2332699"/>
            <a:chOff x="0" y="0"/>
            <a:chExt cx="14861915" cy="3110265"/>
          </a:xfrm>
        </p:grpSpPr>
        <p:sp>
          <p:nvSpPr>
            <p:cNvPr name="TextBox 12" id="12"/>
            <p:cNvSpPr txBox="true"/>
            <p:nvPr/>
          </p:nvSpPr>
          <p:spPr>
            <a:xfrm rot="0">
              <a:off x="0" y="584869"/>
              <a:ext cx="14861915" cy="2525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Masih terdapat risiko penipuan karena fitur chat yang ada di setiap permainan, serta pengguna dapat dengan mudah berteman dengan orang lain yang belum tentu terpercaya, terutama bagi anak-anak.</a:t>
              </a:r>
            </a:p>
          </p:txBody>
        </p:sp>
        <p:sp>
          <p:nvSpPr>
            <p:cNvPr name="TextBox 13" id="13"/>
            <p:cNvSpPr txBox="true"/>
            <p:nvPr/>
          </p:nvSpPr>
          <p:spPr>
            <a:xfrm rot="0">
              <a:off x="0" y="-76200"/>
              <a:ext cx="14861915"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54799" y="3005731"/>
            <a:ext cx="13978402" cy="4912832"/>
          </a:xfrm>
          <a:custGeom>
            <a:avLst/>
            <a:gdLst/>
            <a:ahLst/>
            <a:cxnLst/>
            <a:rect r="r" b="b" t="t" l="l"/>
            <a:pathLst>
              <a:path h="4912832" w="13978402">
                <a:moveTo>
                  <a:pt x="0" y="0"/>
                </a:moveTo>
                <a:lnTo>
                  <a:pt x="13978402" y="0"/>
                </a:lnTo>
                <a:lnTo>
                  <a:pt x="13978402" y="4912833"/>
                </a:lnTo>
                <a:lnTo>
                  <a:pt x="0" y="4912833"/>
                </a:lnTo>
                <a:lnTo>
                  <a:pt x="0" y="0"/>
                </a:lnTo>
                <a:close/>
              </a:path>
            </a:pathLst>
          </a:custGeom>
          <a:blipFill>
            <a:blip r:embed="rId4">
              <a:alphaModFix amt="4000"/>
            </a:blip>
            <a:stretch>
              <a:fillRect l="0" t="-20924" r="0" b="0"/>
            </a:stretch>
          </a:blipFill>
        </p:spPr>
      </p:sp>
      <p:grpSp>
        <p:nvGrpSpPr>
          <p:cNvPr name="Group 4" id="4"/>
          <p:cNvGrpSpPr>
            <a:grpSpLocks noChangeAspect="true"/>
          </p:cNvGrpSpPr>
          <p:nvPr/>
        </p:nvGrpSpPr>
        <p:grpSpPr>
          <a:xfrm rot="-5400000">
            <a:off x="13411868" y="4477191"/>
            <a:ext cx="2553529" cy="5141334"/>
            <a:chOff x="0" y="0"/>
            <a:chExt cx="9461500" cy="19050000"/>
          </a:xfrm>
        </p:grpSpPr>
        <p:sp>
          <p:nvSpPr>
            <p:cNvPr name="Freeform 5" id="5"/>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5"/>
              <a:stretch>
                <a:fillRect l="0" t="-760" r="0" b="-760"/>
              </a:stretch>
            </a:blipFill>
          </p:spPr>
        </p:sp>
        <p:sp>
          <p:nvSpPr>
            <p:cNvPr name="Freeform 6" id="6"/>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6"/>
              <a:stretch>
                <a:fillRect l="-83" t="0" r="-83" b="0"/>
              </a:stretch>
            </a:blipFill>
          </p:spPr>
        </p:sp>
      </p:grpSp>
      <p:grpSp>
        <p:nvGrpSpPr>
          <p:cNvPr name="Group 7" id="7"/>
          <p:cNvGrpSpPr>
            <a:grpSpLocks noChangeAspect="true"/>
          </p:cNvGrpSpPr>
          <p:nvPr/>
        </p:nvGrpSpPr>
        <p:grpSpPr>
          <a:xfrm rot="-5400000">
            <a:off x="13411868" y="1127102"/>
            <a:ext cx="2553529" cy="5141334"/>
            <a:chOff x="0" y="0"/>
            <a:chExt cx="9461500" cy="19050000"/>
          </a:xfrm>
        </p:grpSpPr>
        <p:sp>
          <p:nvSpPr>
            <p:cNvPr name="Freeform 8" id="8"/>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7"/>
              <a:stretch>
                <a:fillRect l="0" t="-760" r="0" b="-760"/>
              </a:stretch>
            </a:blipFill>
          </p:spPr>
        </p:sp>
        <p:sp>
          <p:nvSpPr>
            <p:cNvPr name="Freeform 9" id="9"/>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6"/>
              <a:stretch>
                <a:fillRect l="-83" t="0" r="-83" b="0"/>
              </a:stretch>
            </a:blipFill>
          </p:spPr>
        </p:sp>
      </p:grpSp>
      <p:sp>
        <p:nvSpPr>
          <p:cNvPr name="TextBox 10" id="10"/>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
        <p:nvSpPr>
          <p:cNvPr name="TextBox 11" id="11"/>
          <p:cNvSpPr txBox="true"/>
          <p:nvPr/>
        </p:nvSpPr>
        <p:spPr>
          <a:xfrm rot="0">
            <a:off x="1124464" y="828675"/>
            <a:ext cx="16134836"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Easy to Remember How to Use</a:t>
            </a:r>
          </a:p>
        </p:txBody>
      </p:sp>
      <p:grpSp>
        <p:nvGrpSpPr>
          <p:cNvPr name="Group 12" id="12"/>
          <p:cNvGrpSpPr/>
          <p:nvPr/>
        </p:nvGrpSpPr>
        <p:grpSpPr>
          <a:xfrm rot="0">
            <a:off x="1124464" y="3460065"/>
            <a:ext cx="9966575" cy="2332699"/>
            <a:chOff x="0" y="0"/>
            <a:chExt cx="13288767" cy="3110265"/>
          </a:xfrm>
        </p:grpSpPr>
        <p:sp>
          <p:nvSpPr>
            <p:cNvPr name="TextBox 13" id="13"/>
            <p:cNvSpPr txBox="true"/>
            <p:nvPr/>
          </p:nvSpPr>
          <p:spPr>
            <a:xfrm rot="0">
              <a:off x="0" y="584869"/>
              <a:ext cx="13288767" cy="2525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Setiap permainan yang ada pada aplikasi mungkin memiliki peraturan dan control yang berbeda, sehingga mungkin mempersulit pengguna untuk mengingat cara bermain.</a:t>
              </a:r>
            </a:p>
          </p:txBody>
        </p:sp>
        <p:sp>
          <p:nvSpPr>
            <p:cNvPr name="TextBox 14" id="14"/>
            <p:cNvSpPr txBox="true"/>
            <p:nvPr/>
          </p:nvSpPr>
          <p:spPr>
            <a:xfrm rot="0">
              <a:off x="0" y="-76200"/>
              <a:ext cx="13288767"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grpSp>
        <p:nvGrpSpPr>
          <p:cNvPr name="Group 15" id="15"/>
          <p:cNvGrpSpPr/>
          <p:nvPr/>
        </p:nvGrpSpPr>
        <p:grpSpPr>
          <a:xfrm rot="0">
            <a:off x="1124464" y="6212714"/>
            <a:ext cx="9966575" cy="1150303"/>
            <a:chOff x="0" y="0"/>
            <a:chExt cx="13288767" cy="1533738"/>
          </a:xfrm>
        </p:grpSpPr>
        <p:sp>
          <p:nvSpPr>
            <p:cNvPr name="TextBox 16" id="16"/>
            <p:cNvSpPr txBox="true"/>
            <p:nvPr/>
          </p:nvSpPr>
          <p:spPr>
            <a:xfrm rot="0">
              <a:off x="0" y="477521"/>
              <a:ext cx="13288767" cy="1056217"/>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Developer harus menetapkan aturan atau standar elemen antarmuka yang konsisten untuk seluruh kontrol permainan.</a:t>
              </a:r>
            </a:p>
          </p:txBody>
        </p:sp>
        <p:sp>
          <p:nvSpPr>
            <p:cNvPr name="TextBox 17" id="17"/>
            <p:cNvSpPr txBox="true"/>
            <p:nvPr/>
          </p:nvSpPr>
          <p:spPr>
            <a:xfrm rot="0">
              <a:off x="0" y="-76200"/>
              <a:ext cx="13288767"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sp>
        <p:nvSpPr>
          <p:cNvPr name="TextBox 18" id="18"/>
          <p:cNvSpPr txBox="true"/>
          <p:nvPr/>
        </p:nvSpPr>
        <p:spPr>
          <a:xfrm rot="0">
            <a:off x="12117966" y="5027331"/>
            <a:ext cx="5141334" cy="434817"/>
          </a:xfrm>
          <a:prstGeom prst="rect">
            <a:avLst/>
          </a:prstGeom>
        </p:spPr>
        <p:txBody>
          <a:bodyPr anchor="t" rtlCol="false" tIns="0" lIns="0" bIns="0" rIns="0">
            <a:spAutoFit/>
          </a:bodyPr>
          <a:lstStyle/>
          <a:p>
            <a:pPr algn="ctr">
              <a:lnSpc>
                <a:spcPts val="3333"/>
              </a:lnSpc>
              <a:spcBef>
                <a:spcPct val="0"/>
              </a:spcBef>
            </a:pPr>
            <a:r>
              <a:rPr lang="en-US" sz="2381">
                <a:solidFill>
                  <a:srgbClr val="000000"/>
                </a:solidFill>
                <a:latin typeface="Poppins"/>
                <a:ea typeface="Poppins"/>
                <a:cs typeface="Poppins"/>
                <a:sym typeface="Poppins"/>
              </a:rPr>
              <a:t>Kontrol Permainan 1</a:t>
            </a:r>
          </a:p>
        </p:txBody>
      </p:sp>
      <p:sp>
        <p:nvSpPr>
          <p:cNvPr name="TextBox 19" id="19"/>
          <p:cNvSpPr txBox="true"/>
          <p:nvPr/>
        </p:nvSpPr>
        <p:spPr>
          <a:xfrm rot="0">
            <a:off x="12117966" y="8248423"/>
            <a:ext cx="5141334" cy="434817"/>
          </a:xfrm>
          <a:prstGeom prst="rect">
            <a:avLst/>
          </a:prstGeom>
        </p:spPr>
        <p:txBody>
          <a:bodyPr anchor="t" rtlCol="false" tIns="0" lIns="0" bIns="0" rIns="0">
            <a:spAutoFit/>
          </a:bodyPr>
          <a:lstStyle/>
          <a:p>
            <a:pPr algn="ctr">
              <a:lnSpc>
                <a:spcPts val="3333"/>
              </a:lnSpc>
              <a:spcBef>
                <a:spcPct val="0"/>
              </a:spcBef>
            </a:pPr>
            <a:r>
              <a:rPr lang="en-US" sz="2381">
                <a:solidFill>
                  <a:srgbClr val="000000"/>
                </a:solidFill>
                <a:latin typeface="Poppins"/>
                <a:ea typeface="Poppins"/>
                <a:cs typeface="Poppins"/>
                <a:sym typeface="Poppins"/>
              </a:rPr>
              <a:t>Kontrol Permainan 2</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2279" cy="10287000"/>
            <a:chOff x="0" y="0"/>
            <a:chExt cx="45374" cy="2709333"/>
          </a:xfrm>
        </p:grpSpPr>
        <p:sp>
          <p:nvSpPr>
            <p:cNvPr name="Freeform 3" id="3"/>
            <p:cNvSpPr/>
            <p:nvPr/>
          </p:nvSpPr>
          <p:spPr>
            <a:xfrm flipH="false" flipV="false" rot="0">
              <a:off x="0" y="0"/>
              <a:ext cx="45374" cy="2709333"/>
            </a:xfrm>
            <a:custGeom>
              <a:avLst/>
              <a:gdLst/>
              <a:ahLst/>
              <a:cxnLst/>
              <a:rect r="r" b="b" t="t" l="l"/>
              <a:pathLst>
                <a:path h="2709333" w="45374">
                  <a:moveTo>
                    <a:pt x="0" y="0"/>
                  </a:moveTo>
                  <a:lnTo>
                    <a:pt x="45374" y="0"/>
                  </a:lnTo>
                  <a:lnTo>
                    <a:pt x="45374" y="2709333"/>
                  </a:lnTo>
                  <a:lnTo>
                    <a:pt x="0" y="2709333"/>
                  </a:lnTo>
                  <a:close/>
                </a:path>
              </a:pathLst>
            </a:custGeom>
            <a:solidFill>
              <a:srgbClr val="00AA13"/>
            </a:solidFill>
          </p:spPr>
        </p:sp>
        <p:sp>
          <p:nvSpPr>
            <p:cNvPr name="TextBox 4" id="4"/>
            <p:cNvSpPr txBox="true"/>
            <p:nvPr/>
          </p:nvSpPr>
          <p:spPr>
            <a:xfrm>
              <a:off x="0" y="-47625"/>
              <a:ext cx="45374" cy="2756958"/>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1505311" y="2436372"/>
            <a:ext cx="6813977" cy="6813977"/>
          </a:xfrm>
          <a:custGeom>
            <a:avLst/>
            <a:gdLst/>
            <a:ahLst/>
            <a:cxnLst/>
            <a:rect r="r" b="b" t="t" l="l"/>
            <a:pathLst>
              <a:path h="6813977" w="6813977">
                <a:moveTo>
                  <a:pt x="0" y="0"/>
                </a:moveTo>
                <a:lnTo>
                  <a:pt x="6813977" y="0"/>
                </a:lnTo>
                <a:lnTo>
                  <a:pt x="6813977" y="6813976"/>
                </a:lnTo>
                <a:lnTo>
                  <a:pt x="0" y="681397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34664" y="4509286"/>
            <a:ext cx="6668322" cy="6668322"/>
          </a:xfrm>
          <a:custGeom>
            <a:avLst/>
            <a:gdLst/>
            <a:ahLst/>
            <a:cxnLst/>
            <a:rect r="r" b="b" t="t" l="l"/>
            <a:pathLst>
              <a:path h="6668322" w="6668322">
                <a:moveTo>
                  <a:pt x="0" y="0"/>
                </a:moveTo>
                <a:lnTo>
                  <a:pt x="6668321" y="0"/>
                </a:lnTo>
                <a:lnTo>
                  <a:pt x="6668321" y="6668322"/>
                </a:lnTo>
                <a:lnTo>
                  <a:pt x="0" y="666832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3066261" y="1414533"/>
            <a:ext cx="3817055" cy="7685346"/>
            <a:chOff x="0" y="0"/>
            <a:chExt cx="9461500" cy="19050000"/>
          </a:xfrm>
        </p:grpSpPr>
        <p:sp>
          <p:nvSpPr>
            <p:cNvPr name="Freeform 8" id="8"/>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9" id="9"/>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sp>
        <p:nvSpPr>
          <p:cNvPr name="Freeform 10" id="10"/>
          <p:cNvSpPr/>
          <p:nvPr/>
        </p:nvSpPr>
        <p:spPr>
          <a:xfrm flipH="false" flipV="false" rot="0">
            <a:off x="885825" y="2499392"/>
            <a:ext cx="3822282" cy="1343375"/>
          </a:xfrm>
          <a:custGeom>
            <a:avLst/>
            <a:gdLst/>
            <a:ahLst/>
            <a:cxnLst/>
            <a:rect r="r" b="b" t="t" l="l"/>
            <a:pathLst>
              <a:path h="1343375" w="3822282">
                <a:moveTo>
                  <a:pt x="0" y="0"/>
                </a:moveTo>
                <a:lnTo>
                  <a:pt x="3822282" y="0"/>
                </a:lnTo>
                <a:lnTo>
                  <a:pt x="3822282" y="1343375"/>
                </a:lnTo>
                <a:lnTo>
                  <a:pt x="0" y="1343375"/>
                </a:lnTo>
                <a:lnTo>
                  <a:pt x="0" y="0"/>
                </a:lnTo>
                <a:close/>
              </a:path>
            </a:pathLst>
          </a:custGeom>
          <a:blipFill>
            <a:blip r:embed="rId8"/>
            <a:stretch>
              <a:fillRect l="0" t="-20924" r="0" b="0"/>
            </a:stretch>
          </a:blipFill>
        </p:spPr>
      </p:sp>
      <p:sp>
        <p:nvSpPr>
          <p:cNvPr name="TextBox 11" id="11"/>
          <p:cNvSpPr txBox="true"/>
          <p:nvPr/>
        </p:nvSpPr>
        <p:spPr>
          <a:xfrm rot="0">
            <a:off x="1220228" y="1214508"/>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The Positive UX Behind</a:t>
            </a:r>
          </a:p>
        </p:txBody>
      </p:sp>
      <p:sp>
        <p:nvSpPr>
          <p:cNvPr name="TextBox 12" id="12"/>
          <p:cNvSpPr txBox="true"/>
          <p:nvPr/>
        </p:nvSpPr>
        <p:spPr>
          <a:xfrm rot="0">
            <a:off x="1220228" y="3934015"/>
            <a:ext cx="10771526" cy="2865597"/>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Roblox memiliki </a:t>
            </a:r>
            <a:r>
              <a:rPr lang="en-US" b="true" sz="2681">
                <a:solidFill>
                  <a:srgbClr val="000000"/>
                </a:solidFill>
                <a:latin typeface="Poppins Bold"/>
                <a:ea typeface="Poppins Bold"/>
                <a:cs typeface="Poppins Bold"/>
                <a:sym typeface="Poppins Bold"/>
              </a:rPr>
              <a:t>beragam permainan</a:t>
            </a:r>
            <a:r>
              <a:rPr lang="en-US" sz="2681">
                <a:solidFill>
                  <a:srgbClr val="000000"/>
                </a:solidFill>
                <a:latin typeface="Poppins"/>
                <a:ea typeface="Poppins"/>
                <a:cs typeface="Poppins"/>
                <a:sym typeface="Poppins"/>
              </a:rPr>
              <a:t> yang ditawarkan, memberikan kebebasan, fleksibilitas, dan ruang untuk berkreasi bagi para penggunanya. Dengan berbagai jenis permainan yang dapat dieksplorasi, pemain memiliki peluang tak terbatas untuk menemukan "dunia" yang mereka inginkan dan berinteraksi dengan komunitas yang aktif.</a:t>
            </a:r>
          </a:p>
        </p:txBody>
      </p:sp>
      <p:sp>
        <p:nvSpPr>
          <p:cNvPr name="TextBox 13" id="13"/>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grpSp>
        <p:nvGrpSpPr>
          <p:cNvPr name="Group 14" id="14"/>
          <p:cNvGrpSpPr/>
          <p:nvPr/>
        </p:nvGrpSpPr>
        <p:grpSpPr>
          <a:xfrm rot="0">
            <a:off x="1340464" y="7650148"/>
            <a:ext cx="2088147" cy="1158388"/>
            <a:chOff x="0" y="0"/>
            <a:chExt cx="549965" cy="305090"/>
          </a:xfrm>
        </p:grpSpPr>
        <p:sp>
          <p:nvSpPr>
            <p:cNvPr name="Freeform 15" id="15"/>
            <p:cNvSpPr/>
            <p:nvPr/>
          </p:nvSpPr>
          <p:spPr>
            <a:xfrm flipH="false" flipV="false" rot="0">
              <a:off x="0" y="0"/>
              <a:ext cx="549965" cy="305090"/>
            </a:xfrm>
            <a:custGeom>
              <a:avLst/>
              <a:gdLst/>
              <a:ahLst/>
              <a:cxnLst/>
              <a:rect r="r" b="b" t="t" l="l"/>
              <a:pathLst>
                <a:path h="305090" w="549965">
                  <a:moveTo>
                    <a:pt x="152545" y="0"/>
                  </a:moveTo>
                  <a:lnTo>
                    <a:pt x="397420" y="0"/>
                  </a:lnTo>
                  <a:cubicBezTo>
                    <a:pt x="437877" y="0"/>
                    <a:pt x="476677" y="16072"/>
                    <a:pt x="505285" y="44679"/>
                  </a:cubicBezTo>
                  <a:cubicBezTo>
                    <a:pt x="533893" y="73287"/>
                    <a:pt x="549965" y="112088"/>
                    <a:pt x="549965" y="152545"/>
                  </a:cubicBezTo>
                  <a:lnTo>
                    <a:pt x="549965" y="152545"/>
                  </a:lnTo>
                  <a:cubicBezTo>
                    <a:pt x="549965" y="236793"/>
                    <a:pt x="481668" y="305090"/>
                    <a:pt x="397420"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AAE48"/>
            </a:solidFill>
          </p:spPr>
        </p:sp>
        <p:sp>
          <p:nvSpPr>
            <p:cNvPr name="TextBox 16" id="16"/>
            <p:cNvSpPr txBox="true"/>
            <p:nvPr/>
          </p:nvSpPr>
          <p:spPr>
            <a:xfrm>
              <a:off x="0" y="-57150"/>
              <a:ext cx="549965"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Enjoyable</a:t>
              </a:r>
            </a:p>
          </p:txBody>
        </p:sp>
      </p:grpSp>
      <p:grpSp>
        <p:nvGrpSpPr>
          <p:cNvPr name="Group 17" id="17"/>
          <p:cNvGrpSpPr/>
          <p:nvPr/>
        </p:nvGrpSpPr>
        <p:grpSpPr>
          <a:xfrm rot="0">
            <a:off x="3610421" y="7650148"/>
            <a:ext cx="2363444" cy="1158388"/>
            <a:chOff x="0" y="0"/>
            <a:chExt cx="622471" cy="305090"/>
          </a:xfrm>
        </p:grpSpPr>
        <p:sp>
          <p:nvSpPr>
            <p:cNvPr name="Freeform 18" id="18"/>
            <p:cNvSpPr/>
            <p:nvPr/>
          </p:nvSpPr>
          <p:spPr>
            <a:xfrm flipH="false" flipV="false" rot="0">
              <a:off x="0" y="0"/>
              <a:ext cx="622471" cy="305090"/>
            </a:xfrm>
            <a:custGeom>
              <a:avLst/>
              <a:gdLst/>
              <a:ahLst/>
              <a:cxnLst/>
              <a:rect r="r" b="b" t="t" l="l"/>
              <a:pathLst>
                <a:path h="305090" w="622471">
                  <a:moveTo>
                    <a:pt x="152545" y="0"/>
                  </a:moveTo>
                  <a:lnTo>
                    <a:pt x="469926" y="0"/>
                  </a:lnTo>
                  <a:cubicBezTo>
                    <a:pt x="554174" y="0"/>
                    <a:pt x="622471" y="68297"/>
                    <a:pt x="622471" y="152545"/>
                  </a:cubicBezTo>
                  <a:lnTo>
                    <a:pt x="622471" y="152545"/>
                  </a:lnTo>
                  <a:cubicBezTo>
                    <a:pt x="622471" y="193002"/>
                    <a:pt x="606399" y="231803"/>
                    <a:pt x="577792" y="260411"/>
                  </a:cubicBezTo>
                  <a:cubicBezTo>
                    <a:pt x="549184" y="289018"/>
                    <a:pt x="510383" y="305090"/>
                    <a:pt x="469926"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4282A"/>
            </a:solidFill>
          </p:spPr>
        </p:sp>
        <p:sp>
          <p:nvSpPr>
            <p:cNvPr name="TextBox 19" id="19"/>
            <p:cNvSpPr txBox="true"/>
            <p:nvPr/>
          </p:nvSpPr>
          <p:spPr>
            <a:xfrm>
              <a:off x="0" y="-57150"/>
              <a:ext cx="622471"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Entertaining</a:t>
              </a:r>
            </a:p>
          </p:txBody>
        </p:sp>
      </p:grpSp>
      <p:grpSp>
        <p:nvGrpSpPr>
          <p:cNvPr name="Group 20" id="20"/>
          <p:cNvGrpSpPr/>
          <p:nvPr/>
        </p:nvGrpSpPr>
        <p:grpSpPr>
          <a:xfrm rot="0">
            <a:off x="6154841" y="7650148"/>
            <a:ext cx="2088147" cy="1158388"/>
            <a:chOff x="0" y="0"/>
            <a:chExt cx="549965" cy="305090"/>
          </a:xfrm>
        </p:grpSpPr>
        <p:sp>
          <p:nvSpPr>
            <p:cNvPr name="Freeform 21" id="21"/>
            <p:cNvSpPr/>
            <p:nvPr/>
          </p:nvSpPr>
          <p:spPr>
            <a:xfrm flipH="false" flipV="false" rot="0">
              <a:off x="0" y="0"/>
              <a:ext cx="549965" cy="305090"/>
            </a:xfrm>
            <a:custGeom>
              <a:avLst/>
              <a:gdLst/>
              <a:ahLst/>
              <a:cxnLst/>
              <a:rect r="r" b="b" t="t" l="l"/>
              <a:pathLst>
                <a:path h="305090" w="549965">
                  <a:moveTo>
                    <a:pt x="152545" y="0"/>
                  </a:moveTo>
                  <a:lnTo>
                    <a:pt x="397420" y="0"/>
                  </a:lnTo>
                  <a:cubicBezTo>
                    <a:pt x="437877" y="0"/>
                    <a:pt x="476677" y="16072"/>
                    <a:pt x="505285" y="44679"/>
                  </a:cubicBezTo>
                  <a:cubicBezTo>
                    <a:pt x="533893" y="73287"/>
                    <a:pt x="549965" y="112088"/>
                    <a:pt x="549965" y="152545"/>
                  </a:cubicBezTo>
                  <a:lnTo>
                    <a:pt x="549965" y="152545"/>
                  </a:lnTo>
                  <a:cubicBezTo>
                    <a:pt x="549965" y="236793"/>
                    <a:pt x="481668" y="305090"/>
                    <a:pt x="397420"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AAE48"/>
            </a:solidFill>
          </p:spPr>
        </p:sp>
        <p:sp>
          <p:nvSpPr>
            <p:cNvPr name="TextBox 22" id="22"/>
            <p:cNvSpPr txBox="true"/>
            <p:nvPr/>
          </p:nvSpPr>
          <p:spPr>
            <a:xfrm>
              <a:off x="0" y="-57150"/>
              <a:ext cx="549965"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Engaging</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2279" cy="10287000"/>
            <a:chOff x="0" y="0"/>
            <a:chExt cx="45374" cy="2709333"/>
          </a:xfrm>
        </p:grpSpPr>
        <p:sp>
          <p:nvSpPr>
            <p:cNvPr name="Freeform 3" id="3"/>
            <p:cNvSpPr/>
            <p:nvPr/>
          </p:nvSpPr>
          <p:spPr>
            <a:xfrm flipH="false" flipV="false" rot="0">
              <a:off x="0" y="0"/>
              <a:ext cx="45374" cy="2709333"/>
            </a:xfrm>
            <a:custGeom>
              <a:avLst/>
              <a:gdLst/>
              <a:ahLst/>
              <a:cxnLst/>
              <a:rect r="r" b="b" t="t" l="l"/>
              <a:pathLst>
                <a:path h="2709333" w="45374">
                  <a:moveTo>
                    <a:pt x="0" y="0"/>
                  </a:moveTo>
                  <a:lnTo>
                    <a:pt x="45374" y="0"/>
                  </a:lnTo>
                  <a:lnTo>
                    <a:pt x="45374" y="2709333"/>
                  </a:lnTo>
                  <a:lnTo>
                    <a:pt x="0" y="2709333"/>
                  </a:lnTo>
                  <a:close/>
                </a:path>
              </a:pathLst>
            </a:custGeom>
            <a:solidFill>
              <a:srgbClr val="00AA13"/>
            </a:solidFill>
          </p:spPr>
        </p:sp>
        <p:sp>
          <p:nvSpPr>
            <p:cNvPr name="TextBox 4" id="4"/>
            <p:cNvSpPr txBox="true"/>
            <p:nvPr/>
          </p:nvSpPr>
          <p:spPr>
            <a:xfrm>
              <a:off x="0" y="-47625"/>
              <a:ext cx="45374" cy="2756958"/>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1505311" y="2436372"/>
            <a:ext cx="6813977" cy="6813977"/>
          </a:xfrm>
          <a:custGeom>
            <a:avLst/>
            <a:gdLst/>
            <a:ahLst/>
            <a:cxnLst/>
            <a:rect r="r" b="b" t="t" l="l"/>
            <a:pathLst>
              <a:path h="6813977" w="6813977">
                <a:moveTo>
                  <a:pt x="0" y="0"/>
                </a:moveTo>
                <a:lnTo>
                  <a:pt x="6813977" y="0"/>
                </a:lnTo>
                <a:lnTo>
                  <a:pt x="6813977" y="6813976"/>
                </a:lnTo>
                <a:lnTo>
                  <a:pt x="0" y="681397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34664" y="4509286"/>
            <a:ext cx="6668322" cy="6668322"/>
          </a:xfrm>
          <a:custGeom>
            <a:avLst/>
            <a:gdLst/>
            <a:ahLst/>
            <a:cxnLst/>
            <a:rect r="r" b="b" t="t" l="l"/>
            <a:pathLst>
              <a:path h="6668322" w="6668322">
                <a:moveTo>
                  <a:pt x="0" y="0"/>
                </a:moveTo>
                <a:lnTo>
                  <a:pt x="6668321" y="0"/>
                </a:lnTo>
                <a:lnTo>
                  <a:pt x="6668321" y="6668322"/>
                </a:lnTo>
                <a:lnTo>
                  <a:pt x="0" y="666832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5400000">
            <a:off x="11751434" y="1300827"/>
            <a:ext cx="3817055" cy="7685346"/>
            <a:chOff x="0" y="0"/>
            <a:chExt cx="9461500" cy="19050000"/>
          </a:xfrm>
        </p:grpSpPr>
        <p:sp>
          <p:nvSpPr>
            <p:cNvPr name="Freeform 8" id="8"/>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9" id="9"/>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sp>
        <p:nvSpPr>
          <p:cNvPr name="Freeform 10" id="10"/>
          <p:cNvSpPr/>
          <p:nvPr/>
        </p:nvSpPr>
        <p:spPr>
          <a:xfrm flipH="false" flipV="false" rot="0">
            <a:off x="885825" y="2499392"/>
            <a:ext cx="3822282" cy="1343375"/>
          </a:xfrm>
          <a:custGeom>
            <a:avLst/>
            <a:gdLst/>
            <a:ahLst/>
            <a:cxnLst/>
            <a:rect r="r" b="b" t="t" l="l"/>
            <a:pathLst>
              <a:path h="1343375" w="3822282">
                <a:moveTo>
                  <a:pt x="0" y="0"/>
                </a:moveTo>
                <a:lnTo>
                  <a:pt x="3822282" y="0"/>
                </a:lnTo>
                <a:lnTo>
                  <a:pt x="3822282" y="1343375"/>
                </a:lnTo>
                <a:lnTo>
                  <a:pt x="0" y="1343375"/>
                </a:lnTo>
                <a:lnTo>
                  <a:pt x="0" y="0"/>
                </a:lnTo>
                <a:close/>
              </a:path>
            </a:pathLst>
          </a:custGeom>
          <a:blipFill>
            <a:blip r:embed="rId8"/>
            <a:stretch>
              <a:fillRect l="0" t="-20924" r="0" b="0"/>
            </a:stretch>
          </a:blipFill>
        </p:spPr>
      </p:sp>
      <p:sp>
        <p:nvSpPr>
          <p:cNvPr name="Freeform 11" id="11"/>
          <p:cNvSpPr/>
          <p:nvPr/>
        </p:nvSpPr>
        <p:spPr>
          <a:xfrm flipH="false" flipV="false" rot="0">
            <a:off x="8449238" y="5917812"/>
            <a:ext cx="4435893" cy="2268431"/>
          </a:xfrm>
          <a:custGeom>
            <a:avLst/>
            <a:gdLst/>
            <a:ahLst/>
            <a:cxnLst/>
            <a:rect r="r" b="b" t="t" l="l"/>
            <a:pathLst>
              <a:path h="2268431" w="4435893">
                <a:moveTo>
                  <a:pt x="0" y="0"/>
                </a:moveTo>
                <a:lnTo>
                  <a:pt x="4435893" y="0"/>
                </a:lnTo>
                <a:lnTo>
                  <a:pt x="4435893" y="2268431"/>
                </a:lnTo>
                <a:lnTo>
                  <a:pt x="0" y="2268431"/>
                </a:lnTo>
                <a:lnTo>
                  <a:pt x="0" y="0"/>
                </a:lnTo>
                <a:close/>
              </a:path>
            </a:pathLst>
          </a:custGeom>
          <a:blipFill>
            <a:blip r:embed="rId9"/>
            <a:stretch>
              <a:fillRect l="0" t="0" r="0" b="0"/>
            </a:stretch>
          </a:blipFill>
        </p:spPr>
      </p:sp>
      <p:sp>
        <p:nvSpPr>
          <p:cNvPr name="TextBox 12" id="12"/>
          <p:cNvSpPr txBox="true"/>
          <p:nvPr/>
        </p:nvSpPr>
        <p:spPr>
          <a:xfrm rot="0">
            <a:off x="1220228" y="1214508"/>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The Positive UX Behind</a:t>
            </a:r>
          </a:p>
        </p:txBody>
      </p:sp>
      <p:sp>
        <p:nvSpPr>
          <p:cNvPr name="TextBox 13" id="13"/>
          <p:cNvSpPr txBox="true"/>
          <p:nvPr/>
        </p:nvSpPr>
        <p:spPr>
          <a:xfrm rot="0">
            <a:off x="1220228" y="3772965"/>
            <a:ext cx="8202366" cy="2389347"/>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Fitur chat pada setiap permainan di Roblox memungkinkan pengguna untuk </a:t>
            </a:r>
            <a:r>
              <a:rPr lang="en-US" b="true" sz="2681">
                <a:solidFill>
                  <a:srgbClr val="000000"/>
                </a:solidFill>
                <a:latin typeface="Poppins Bold"/>
                <a:ea typeface="Poppins Bold"/>
                <a:cs typeface="Poppins Bold"/>
                <a:sym typeface="Poppins Bold"/>
              </a:rPr>
              <a:t>berinteraksi</a:t>
            </a:r>
            <a:r>
              <a:rPr lang="en-US" sz="2681">
                <a:solidFill>
                  <a:srgbClr val="000000"/>
                </a:solidFill>
                <a:latin typeface="Poppins"/>
                <a:ea typeface="Poppins"/>
                <a:cs typeface="Poppins"/>
                <a:sym typeface="Poppins"/>
              </a:rPr>
              <a:t> dan bersosialisasi dengan teman-teman mereka, sehingga menciptakan pengalaman hangout yang menyenangkan. </a:t>
            </a:r>
          </a:p>
        </p:txBody>
      </p:sp>
      <p:sp>
        <p:nvSpPr>
          <p:cNvPr name="TextBox 14" id="14"/>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grpSp>
        <p:nvGrpSpPr>
          <p:cNvPr name="Group 15" id="15"/>
          <p:cNvGrpSpPr/>
          <p:nvPr/>
        </p:nvGrpSpPr>
        <p:grpSpPr>
          <a:xfrm rot="0">
            <a:off x="1340464" y="7650148"/>
            <a:ext cx="2088147" cy="1158388"/>
            <a:chOff x="0" y="0"/>
            <a:chExt cx="549965" cy="305090"/>
          </a:xfrm>
        </p:grpSpPr>
        <p:sp>
          <p:nvSpPr>
            <p:cNvPr name="Freeform 16" id="16"/>
            <p:cNvSpPr/>
            <p:nvPr/>
          </p:nvSpPr>
          <p:spPr>
            <a:xfrm flipH="false" flipV="false" rot="0">
              <a:off x="0" y="0"/>
              <a:ext cx="549965" cy="305090"/>
            </a:xfrm>
            <a:custGeom>
              <a:avLst/>
              <a:gdLst/>
              <a:ahLst/>
              <a:cxnLst/>
              <a:rect r="r" b="b" t="t" l="l"/>
              <a:pathLst>
                <a:path h="305090" w="549965">
                  <a:moveTo>
                    <a:pt x="152545" y="0"/>
                  </a:moveTo>
                  <a:lnTo>
                    <a:pt x="397420" y="0"/>
                  </a:lnTo>
                  <a:cubicBezTo>
                    <a:pt x="437877" y="0"/>
                    <a:pt x="476677" y="16072"/>
                    <a:pt x="505285" y="44679"/>
                  </a:cubicBezTo>
                  <a:cubicBezTo>
                    <a:pt x="533893" y="73287"/>
                    <a:pt x="549965" y="112088"/>
                    <a:pt x="549965" y="152545"/>
                  </a:cubicBezTo>
                  <a:lnTo>
                    <a:pt x="549965" y="152545"/>
                  </a:lnTo>
                  <a:cubicBezTo>
                    <a:pt x="549965" y="236793"/>
                    <a:pt x="481668" y="305090"/>
                    <a:pt x="397420"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AAE48"/>
            </a:solidFill>
          </p:spPr>
        </p:sp>
        <p:sp>
          <p:nvSpPr>
            <p:cNvPr name="TextBox 17" id="17"/>
            <p:cNvSpPr txBox="true"/>
            <p:nvPr/>
          </p:nvSpPr>
          <p:spPr>
            <a:xfrm>
              <a:off x="0" y="-57150"/>
              <a:ext cx="549965"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Fun</a:t>
              </a:r>
            </a:p>
          </p:txBody>
        </p:sp>
      </p:grpSp>
      <p:grpSp>
        <p:nvGrpSpPr>
          <p:cNvPr name="Group 18" id="18"/>
          <p:cNvGrpSpPr/>
          <p:nvPr/>
        </p:nvGrpSpPr>
        <p:grpSpPr>
          <a:xfrm rot="0">
            <a:off x="3610421" y="7650148"/>
            <a:ext cx="3593709" cy="1158388"/>
            <a:chOff x="0" y="0"/>
            <a:chExt cx="946491" cy="305090"/>
          </a:xfrm>
        </p:grpSpPr>
        <p:sp>
          <p:nvSpPr>
            <p:cNvPr name="Freeform 19" id="19"/>
            <p:cNvSpPr/>
            <p:nvPr/>
          </p:nvSpPr>
          <p:spPr>
            <a:xfrm flipH="false" flipV="false" rot="0">
              <a:off x="0" y="0"/>
              <a:ext cx="946491" cy="305090"/>
            </a:xfrm>
            <a:custGeom>
              <a:avLst/>
              <a:gdLst/>
              <a:ahLst/>
              <a:cxnLst/>
              <a:rect r="r" b="b" t="t" l="l"/>
              <a:pathLst>
                <a:path h="305090" w="946491">
                  <a:moveTo>
                    <a:pt x="109869" y="0"/>
                  </a:moveTo>
                  <a:lnTo>
                    <a:pt x="836622" y="0"/>
                  </a:lnTo>
                  <a:cubicBezTo>
                    <a:pt x="865761" y="0"/>
                    <a:pt x="893707" y="11575"/>
                    <a:pt x="914311" y="32180"/>
                  </a:cubicBezTo>
                  <a:cubicBezTo>
                    <a:pt x="934916" y="52784"/>
                    <a:pt x="946491" y="80730"/>
                    <a:pt x="946491" y="109869"/>
                  </a:cubicBezTo>
                  <a:lnTo>
                    <a:pt x="946491" y="195221"/>
                  </a:lnTo>
                  <a:cubicBezTo>
                    <a:pt x="946491" y="255900"/>
                    <a:pt x="897301" y="305090"/>
                    <a:pt x="836622" y="305090"/>
                  </a:cubicBezTo>
                  <a:lnTo>
                    <a:pt x="109869" y="305090"/>
                  </a:lnTo>
                  <a:cubicBezTo>
                    <a:pt x="80730" y="305090"/>
                    <a:pt x="52784" y="293514"/>
                    <a:pt x="32180" y="272910"/>
                  </a:cubicBezTo>
                  <a:cubicBezTo>
                    <a:pt x="11575" y="252306"/>
                    <a:pt x="0" y="224360"/>
                    <a:pt x="0" y="195221"/>
                  </a:cubicBezTo>
                  <a:lnTo>
                    <a:pt x="0" y="109869"/>
                  </a:lnTo>
                  <a:cubicBezTo>
                    <a:pt x="0" y="80730"/>
                    <a:pt x="11575" y="52784"/>
                    <a:pt x="32180" y="32180"/>
                  </a:cubicBezTo>
                  <a:cubicBezTo>
                    <a:pt x="52784" y="11575"/>
                    <a:pt x="80730" y="0"/>
                    <a:pt x="109869" y="0"/>
                  </a:cubicBezTo>
                  <a:close/>
                </a:path>
              </a:pathLst>
            </a:custGeom>
            <a:solidFill>
              <a:srgbClr val="14282A"/>
            </a:solidFill>
          </p:spPr>
        </p:sp>
        <p:sp>
          <p:nvSpPr>
            <p:cNvPr name="TextBox 20" id="20"/>
            <p:cNvSpPr txBox="true"/>
            <p:nvPr/>
          </p:nvSpPr>
          <p:spPr>
            <a:xfrm>
              <a:off x="0" y="-57150"/>
              <a:ext cx="946491"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Enhancing sociability</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2279" cy="10287000"/>
            <a:chOff x="0" y="0"/>
            <a:chExt cx="45374" cy="2709333"/>
          </a:xfrm>
        </p:grpSpPr>
        <p:sp>
          <p:nvSpPr>
            <p:cNvPr name="Freeform 3" id="3"/>
            <p:cNvSpPr/>
            <p:nvPr/>
          </p:nvSpPr>
          <p:spPr>
            <a:xfrm flipH="false" flipV="false" rot="0">
              <a:off x="0" y="0"/>
              <a:ext cx="45374" cy="2709333"/>
            </a:xfrm>
            <a:custGeom>
              <a:avLst/>
              <a:gdLst/>
              <a:ahLst/>
              <a:cxnLst/>
              <a:rect r="r" b="b" t="t" l="l"/>
              <a:pathLst>
                <a:path h="2709333" w="45374">
                  <a:moveTo>
                    <a:pt x="0" y="0"/>
                  </a:moveTo>
                  <a:lnTo>
                    <a:pt x="45374" y="0"/>
                  </a:lnTo>
                  <a:lnTo>
                    <a:pt x="45374" y="2709333"/>
                  </a:lnTo>
                  <a:lnTo>
                    <a:pt x="0" y="2709333"/>
                  </a:lnTo>
                  <a:close/>
                </a:path>
              </a:pathLst>
            </a:custGeom>
            <a:solidFill>
              <a:srgbClr val="00AA13"/>
            </a:solidFill>
          </p:spPr>
        </p:sp>
        <p:sp>
          <p:nvSpPr>
            <p:cNvPr name="TextBox 4" id="4"/>
            <p:cNvSpPr txBox="true"/>
            <p:nvPr/>
          </p:nvSpPr>
          <p:spPr>
            <a:xfrm>
              <a:off x="0" y="-47625"/>
              <a:ext cx="45374" cy="2756958"/>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0134664" y="4509286"/>
            <a:ext cx="6668322" cy="6668322"/>
          </a:xfrm>
          <a:custGeom>
            <a:avLst/>
            <a:gdLst/>
            <a:ahLst/>
            <a:cxnLst/>
            <a:rect r="r" b="b" t="t" l="l"/>
            <a:pathLst>
              <a:path h="6668322" w="6668322">
                <a:moveTo>
                  <a:pt x="0" y="0"/>
                </a:moveTo>
                <a:lnTo>
                  <a:pt x="6668321" y="0"/>
                </a:lnTo>
                <a:lnTo>
                  <a:pt x="6668321" y="6668322"/>
                </a:lnTo>
                <a:lnTo>
                  <a:pt x="0" y="666832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505311" y="2436372"/>
            <a:ext cx="6813977" cy="6813977"/>
          </a:xfrm>
          <a:custGeom>
            <a:avLst/>
            <a:gdLst/>
            <a:ahLst/>
            <a:cxnLst/>
            <a:rect r="r" b="b" t="t" l="l"/>
            <a:pathLst>
              <a:path h="6813977" w="6813977">
                <a:moveTo>
                  <a:pt x="0" y="0"/>
                </a:moveTo>
                <a:lnTo>
                  <a:pt x="6813977" y="0"/>
                </a:lnTo>
                <a:lnTo>
                  <a:pt x="6813977" y="6813976"/>
                </a:lnTo>
                <a:lnTo>
                  <a:pt x="0" y="6813976"/>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5400000">
            <a:off x="12586386" y="4215055"/>
            <a:ext cx="2686334" cy="5408727"/>
            <a:chOff x="0" y="0"/>
            <a:chExt cx="9461500" cy="19050000"/>
          </a:xfrm>
        </p:grpSpPr>
        <p:sp>
          <p:nvSpPr>
            <p:cNvPr name="Freeform 8" id="8"/>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9" id="9"/>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sp>
        <p:nvSpPr>
          <p:cNvPr name="Freeform 10" id="10"/>
          <p:cNvSpPr/>
          <p:nvPr/>
        </p:nvSpPr>
        <p:spPr>
          <a:xfrm flipH="false" flipV="false" rot="0">
            <a:off x="885825" y="2499392"/>
            <a:ext cx="3822282" cy="1343375"/>
          </a:xfrm>
          <a:custGeom>
            <a:avLst/>
            <a:gdLst/>
            <a:ahLst/>
            <a:cxnLst/>
            <a:rect r="r" b="b" t="t" l="l"/>
            <a:pathLst>
              <a:path h="1343375" w="3822282">
                <a:moveTo>
                  <a:pt x="0" y="0"/>
                </a:moveTo>
                <a:lnTo>
                  <a:pt x="3822282" y="0"/>
                </a:lnTo>
                <a:lnTo>
                  <a:pt x="3822282" y="1343375"/>
                </a:lnTo>
                <a:lnTo>
                  <a:pt x="0" y="1343375"/>
                </a:lnTo>
                <a:lnTo>
                  <a:pt x="0" y="0"/>
                </a:lnTo>
                <a:close/>
              </a:path>
            </a:pathLst>
          </a:custGeom>
          <a:blipFill>
            <a:blip r:embed="rId8"/>
            <a:stretch>
              <a:fillRect l="0" t="-20924" r="0" b="0"/>
            </a:stretch>
          </a:blipFill>
        </p:spPr>
      </p:sp>
      <p:grpSp>
        <p:nvGrpSpPr>
          <p:cNvPr name="Group 11" id="11"/>
          <p:cNvGrpSpPr>
            <a:grpSpLocks noChangeAspect="true"/>
          </p:cNvGrpSpPr>
          <p:nvPr/>
        </p:nvGrpSpPr>
        <p:grpSpPr>
          <a:xfrm rot="-5400000">
            <a:off x="12586386" y="1528721"/>
            <a:ext cx="2686334" cy="5408727"/>
            <a:chOff x="0" y="0"/>
            <a:chExt cx="9461500" cy="19050000"/>
          </a:xfrm>
        </p:grpSpPr>
        <p:sp>
          <p:nvSpPr>
            <p:cNvPr name="Freeform 12" id="12"/>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9"/>
              <a:stretch>
                <a:fillRect l="0" t="-760" r="0" b="-760"/>
              </a:stretch>
            </a:blipFill>
          </p:spPr>
        </p:sp>
        <p:sp>
          <p:nvSpPr>
            <p:cNvPr name="Freeform 13" id="13"/>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sp>
        <p:nvSpPr>
          <p:cNvPr name="TextBox 14" id="14"/>
          <p:cNvSpPr txBox="true"/>
          <p:nvPr/>
        </p:nvSpPr>
        <p:spPr>
          <a:xfrm rot="0">
            <a:off x="1220228" y="1214508"/>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The Negative UX Behind</a:t>
            </a:r>
          </a:p>
        </p:txBody>
      </p:sp>
      <p:sp>
        <p:nvSpPr>
          <p:cNvPr name="TextBox 15" id="15"/>
          <p:cNvSpPr txBox="true"/>
          <p:nvPr/>
        </p:nvSpPr>
        <p:spPr>
          <a:xfrm rot="0">
            <a:off x="1220228" y="3772965"/>
            <a:ext cx="8572852" cy="2865597"/>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Terdapat permainan yang </a:t>
            </a:r>
            <a:r>
              <a:rPr lang="en-US" b="true" sz="2681">
                <a:solidFill>
                  <a:srgbClr val="000000"/>
                </a:solidFill>
                <a:latin typeface="Poppins Bold"/>
                <a:ea typeface="Poppins Bold"/>
                <a:cs typeface="Poppins Bold"/>
                <a:sym typeface="Poppins Bold"/>
              </a:rPr>
              <a:t>hanya bisa dimainkan apabila jumlah pemain &gt; 1 orang</a:t>
            </a:r>
            <a:r>
              <a:rPr lang="en-US" sz="2681">
                <a:solidFill>
                  <a:srgbClr val="000000"/>
                </a:solidFill>
                <a:latin typeface="Poppins"/>
                <a:ea typeface="Poppins"/>
                <a:cs typeface="Poppins"/>
                <a:sym typeface="Poppins"/>
              </a:rPr>
              <a:t>, yang artinya kita perlu menunggu user lain untuk bermain permainan tersebut. Selain itu, terdapat pula permainan yang juga hanya menyenangkan apabila dimainkan &gt; 1 orang.</a:t>
            </a:r>
          </a:p>
        </p:txBody>
      </p:sp>
      <p:sp>
        <p:nvSpPr>
          <p:cNvPr name="TextBox 16" id="16"/>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
        <p:nvSpPr>
          <p:cNvPr name="TextBox 17" id="17"/>
          <p:cNvSpPr txBox="true"/>
          <p:nvPr/>
        </p:nvSpPr>
        <p:spPr>
          <a:xfrm rot="0">
            <a:off x="11225189" y="8361108"/>
            <a:ext cx="5408727" cy="1208882"/>
          </a:xfrm>
          <a:prstGeom prst="rect">
            <a:avLst/>
          </a:prstGeom>
        </p:spPr>
        <p:txBody>
          <a:bodyPr anchor="t" rtlCol="false" tIns="0" lIns="0" bIns="0" rIns="0">
            <a:spAutoFit/>
          </a:bodyPr>
          <a:lstStyle/>
          <a:p>
            <a:pPr algn="ctr">
              <a:lnSpc>
                <a:spcPts val="3193"/>
              </a:lnSpc>
              <a:spcBef>
                <a:spcPct val="0"/>
              </a:spcBef>
            </a:pPr>
            <a:r>
              <a:rPr lang="en-US" sz="2281">
                <a:solidFill>
                  <a:srgbClr val="000000"/>
                </a:solidFill>
                <a:latin typeface="Poppins"/>
                <a:ea typeface="Poppins"/>
                <a:cs typeface="Poppins"/>
                <a:sym typeface="Poppins"/>
              </a:rPr>
              <a:t>Contoh-contoh permainan yang perlu menunggu lebih banyak orang untuk memulai permainan</a:t>
            </a:r>
          </a:p>
        </p:txBody>
      </p:sp>
      <p:grpSp>
        <p:nvGrpSpPr>
          <p:cNvPr name="Group 18" id="18"/>
          <p:cNvGrpSpPr/>
          <p:nvPr/>
        </p:nvGrpSpPr>
        <p:grpSpPr>
          <a:xfrm rot="0">
            <a:off x="1340464" y="7650148"/>
            <a:ext cx="2804375" cy="1158388"/>
            <a:chOff x="0" y="0"/>
            <a:chExt cx="738601" cy="305090"/>
          </a:xfrm>
        </p:grpSpPr>
        <p:sp>
          <p:nvSpPr>
            <p:cNvPr name="Freeform 19" id="19"/>
            <p:cNvSpPr/>
            <p:nvPr/>
          </p:nvSpPr>
          <p:spPr>
            <a:xfrm flipH="false" flipV="false" rot="0">
              <a:off x="0" y="0"/>
              <a:ext cx="738601" cy="305090"/>
            </a:xfrm>
            <a:custGeom>
              <a:avLst/>
              <a:gdLst/>
              <a:ahLst/>
              <a:cxnLst/>
              <a:rect r="r" b="b" t="t" l="l"/>
              <a:pathLst>
                <a:path h="305090" w="738601">
                  <a:moveTo>
                    <a:pt x="140794" y="0"/>
                  </a:moveTo>
                  <a:lnTo>
                    <a:pt x="597807" y="0"/>
                  </a:lnTo>
                  <a:cubicBezTo>
                    <a:pt x="635148" y="0"/>
                    <a:pt x="670959" y="14834"/>
                    <a:pt x="697363" y="41237"/>
                  </a:cubicBezTo>
                  <a:cubicBezTo>
                    <a:pt x="723767" y="67641"/>
                    <a:pt x="738601" y="103453"/>
                    <a:pt x="738601" y="140794"/>
                  </a:cubicBezTo>
                  <a:lnTo>
                    <a:pt x="738601" y="164296"/>
                  </a:lnTo>
                  <a:cubicBezTo>
                    <a:pt x="738601" y="242055"/>
                    <a:pt x="675565" y="305090"/>
                    <a:pt x="597807" y="305090"/>
                  </a:cubicBezTo>
                  <a:lnTo>
                    <a:pt x="140794" y="305090"/>
                  </a:lnTo>
                  <a:cubicBezTo>
                    <a:pt x="103453" y="305090"/>
                    <a:pt x="67641" y="290256"/>
                    <a:pt x="41237" y="263852"/>
                  </a:cubicBezTo>
                  <a:cubicBezTo>
                    <a:pt x="14834" y="237449"/>
                    <a:pt x="0" y="201637"/>
                    <a:pt x="0" y="164296"/>
                  </a:cubicBezTo>
                  <a:lnTo>
                    <a:pt x="0" y="140794"/>
                  </a:lnTo>
                  <a:cubicBezTo>
                    <a:pt x="0" y="103453"/>
                    <a:pt x="14834" y="67641"/>
                    <a:pt x="41237" y="41237"/>
                  </a:cubicBezTo>
                  <a:cubicBezTo>
                    <a:pt x="67641" y="14834"/>
                    <a:pt x="103453" y="0"/>
                    <a:pt x="140794" y="0"/>
                  </a:cubicBezTo>
                  <a:close/>
                </a:path>
              </a:pathLst>
            </a:custGeom>
            <a:solidFill>
              <a:srgbClr val="1AAE48"/>
            </a:solidFill>
          </p:spPr>
        </p:sp>
        <p:sp>
          <p:nvSpPr>
            <p:cNvPr name="TextBox 20" id="20"/>
            <p:cNvSpPr txBox="true"/>
            <p:nvPr/>
          </p:nvSpPr>
          <p:spPr>
            <a:xfrm>
              <a:off x="0" y="-57150"/>
              <a:ext cx="738601"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Unpleasant</a:t>
              </a:r>
            </a:p>
          </p:txBody>
        </p:sp>
      </p:grpSp>
      <p:grpSp>
        <p:nvGrpSpPr>
          <p:cNvPr name="Group 21" id="21"/>
          <p:cNvGrpSpPr/>
          <p:nvPr/>
        </p:nvGrpSpPr>
        <p:grpSpPr>
          <a:xfrm rot="0">
            <a:off x="4324932" y="7650148"/>
            <a:ext cx="2363444" cy="1158388"/>
            <a:chOff x="0" y="0"/>
            <a:chExt cx="622471" cy="305090"/>
          </a:xfrm>
        </p:grpSpPr>
        <p:sp>
          <p:nvSpPr>
            <p:cNvPr name="Freeform 22" id="22"/>
            <p:cNvSpPr/>
            <p:nvPr/>
          </p:nvSpPr>
          <p:spPr>
            <a:xfrm flipH="false" flipV="false" rot="0">
              <a:off x="0" y="0"/>
              <a:ext cx="622471" cy="305090"/>
            </a:xfrm>
            <a:custGeom>
              <a:avLst/>
              <a:gdLst/>
              <a:ahLst/>
              <a:cxnLst/>
              <a:rect r="r" b="b" t="t" l="l"/>
              <a:pathLst>
                <a:path h="305090" w="622471">
                  <a:moveTo>
                    <a:pt x="152545" y="0"/>
                  </a:moveTo>
                  <a:lnTo>
                    <a:pt x="469926" y="0"/>
                  </a:lnTo>
                  <a:cubicBezTo>
                    <a:pt x="554174" y="0"/>
                    <a:pt x="622471" y="68297"/>
                    <a:pt x="622471" y="152545"/>
                  </a:cubicBezTo>
                  <a:lnTo>
                    <a:pt x="622471" y="152545"/>
                  </a:lnTo>
                  <a:cubicBezTo>
                    <a:pt x="622471" y="193002"/>
                    <a:pt x="606399" y="231803"/>
                    <a:pt x="577792" y="260411"/>
                  </a:cubicBezTo>
                  <a:cubicBezTo>
                    <a:pt x="549184" y="289018"/>
                    <a:pt x="510383" y="305090"/>
                    <a:pt x="469926"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4282A"/>
            </a:solidFill>
          </p:spPr>
        </p:sp>
        <p:sp>
          <p:nvSpPr>
            <p:cNvPr name="TextBox 23" id="23"/>
            <p:cNvSpPr txBox="true"/>
            <p:nvPr/>
          </p:nvSpPr>
          <p:spPr>
            <a:xfrm>
              <a:off x="0" y="-57150"/>
              <a:ext cx="622471"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Boring</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2279" cy="10287000"/>
            <a:chOff x="0" y="0"/>
            <a:chExt cx="45374" cy="2709333"/>
          </a:xfrm>
        </p:grpSpPr>
        <p:sp>
          <p:nvSpPr>
            <p:cNvPr name="Freeform 3" id="3"/>
            <p:cNvSpPr/>
            <p:nvPr/>
          </p:nvSpPr>
          <p:spPr>
            <a:xfrm flipH="false" flipV="false" rot="0">
              <a:off x="0" y="0"/>
              <a:ext cx="45374" cy="2709333"/>
            </a:xfrm>
            <a:custGeom>
              <a:avLst/>
              <a:gdLst/>
              <a:ahLst/>
              <a:cxnLst/>
              <a:rect r="r" b="b" t="t" l="l"/>
              <a:pathLst>
                <a:path h="2709333" w="45374">
                  <a:moveTo>
                    <a:pt x="0" y="0"/>
                  </a:moveTo>
                  <a:lnTo>
                    <a:pt x="45374" y="0"/>
                  </a:lnTo>
                  <a:lnTo>
                    <a:pt x="45374" y="2709333"/>
                  </a:lnTo>
                  <a:lnTo>
                    <a:pt x="0" y="2709333"/>
                  </a:lnTo>
                  <a:close/>
                </a:path>
              </a:pathLst>
            </a:custGeom>
            <a:solidFill>
              <a:srgbClr val="00AA13"/>
            </a:solidFill>
          </p:spPr>
        </p:sp>
        <p:sp>
          <p:nvSpPr>
            <p:cNvPr name="TextBox 4" id="4"/>
            <p:cNvSpPr txBox="true"/>
            <p:nvPr/>
          </p:nvSpPr>
          <p:spPr>
            <a:xfrm>
              <a:off x="0" y="-47625"/>
              <a:ext cx="45374" cy="2756958"/>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885825" y="2499392"/>
            <a:ext cx="3822282" cy="1343375"/>
          </a:xfrm>
          <a:custGeom>
            <a:avLst/>
            <a:gdLst/>
            <a:ahLst/>
            <a:cxnLst/>
            <a:rect r="r" b="b" t="t" l="l"/>
            <a:pathLst>
              <a:path h="1343375" w="3822282">
                <a:moveTo>
                  <a:pt x="0" y="0"/>
                </a:moveTo>
                <a:lnTo>
                  <a:pt x="3822282" y="0"/>
                </a:lnTo>
                <a:lnTo>
                  <a:pt x="3822282" y="1343375"/>
                </a:lnTo>
                <a:lnTo>
                  <a:pt x="0" y="1343375"/>
                </a:lnTo>
                <a:lnTo>
                  <a:pt x="0" y="0"/>
                </a:lnTo>
                <a:close/>
              </a:path>
            </a:pathLst>
          </a:custGeom>
          <a:blipFill>
            <a:blip r:embed="rId2"/>
            <a:stretch>
              <a:fillRect l="0" t="-20924" r="0" b="0"/>
            </a:stretch>
          </a:blipFill>
        </p:spPr>
      </p:sp>
      <p:sp>
        <p:nvSpPr>
          <p:cNvPr name="Freeform 6" id="6"/>
          <p:cNvSpPr/>
          <p:nvPr/>
        </p:nvSpPr>
        <p:spPr>
          <a:xfrm flipH="false" flipV="false" rot="0">
            <a:off x="11505311" y="2436372"/>
            <a:ext cx="6813977" cy="6813977"/>
          </a:xfrm>
          <a:custGeom>
            <a:avLst/>
            <a:gdLst/>
            <a:ahLst/>
            <a:cxnLst/>
            <a:rect r="r" b="b" t="t" l="l"/>
            <a:pathLst>
              <a:path h="6813977" w="6813977">
                <a:moveTo>
                  <a:pt x="0" y="0"/>
                </a:moveTo>
                <a:lnTo>
                  <a:pt x="6813977" y="0"/>
                </a:lnTo>
                <a:lnTo>
                  <a:pt x="6813977" y="6813976"/>
                </a:lnTo>
                <a:lnTo>
                  <a:pt x="0" y="6813976"/>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13066261" y="1414533"/>
            <a:ext cx="3817055" cy="7685346"/>
            <a:chOff x="0" y="0"/>
            <a:chExt cx="9461500" cy="19050000"/>
          </a:xfrm>
        </p:grpSpPr>
        <p:sp>
          <p:nvSpPr>
            <p:cNvPr name="Freeform 8" id="8"/>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5"/>
              <a:stretch>
                <a:fillRect l="0" t="-760" r="0" b="-760"/>
              </a:stretch>
            </a:blipFill>
          </p:spPr>
        </p:sp>
        <p:sp>
          <p:nvSpPr>
            <p:cNvPr name="Freeform 9" id="9"/>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6"/>
              <a:stretch>
                <a:fillRect l="-83" t="0" r="-83" b="0"/>
              </a:stretch>
            </a:blipFill>
          </p:spPr>
        </p:sp>
      </p:grpSp>
      <p:sp>
        <p:nvSpPr>
          <p:cNvPr name="TextBox 10" id="10"/>
          <p:cNvSpPr txBox="true"/>
          <p:nvPr/>
        </p:nvSpPr>
        <p:spPr>
          <a:xfrm rot="0">
            <a:off x="1220228" y="1214508"/>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The Negative UX Behind</a:t>
            </a:r>
          </a:p>
        </p:txBody>
      </p:sp>
      <p:sp>
        <p:nvSpPr>
          <p:cNvPr name="TextBox 11" id="11"/>
          <p:cNvSpPr txBox="true"/>
          <p:nvPr/>
        </p:nvSpPr>
        <p:spPr>
          <a:xfrm rot="0">
            <a:off x="1220228" y="3772965"/>
            <a:ext cx="10646649" cy="2389347"/>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Aplikasi Roblox dapat </a:t>
            </a:r>
            <a:r>
              <a:rPr lang="en-US" b="true" sz="2681">
                <a:solidFill>
                  <a:srgbClr val="000000"/>
                </a:solidFill>
                <a:latin typeface="Poppins Bold"/>
                <a:ea typeface="Poppins Bold"/>
                <a:cs typeface="Poppins Bold"/>
                <a:sym typeface="Poppins Bold"/>
              </a:rPr>
              <a:t>ter-logout secara tiba-tiba</a:t>
            </a:r>
            <a:r>
              <a:rPr lang="en-US" sz="2681">
                <a:solidFill>
                  <a:srgbClr val="000000"/>
                </a:solidFill>
                <a:latin typeface="Poppins"/>
                <a:ea typeface="Poppins"/>
                <a:cs typeface="Poppins"/>
                <a:sym typeface="Poppins"/>
              </a:rPr>
              <a:t> saat pengguna sedang bermain dan menampilkan pesan bahwa ada yang mencoba masuk ke akun pengguna, padahal sebenarnya tidak ada. Hal ini dapat membuat pengguna merasa panik.</a:t>
            </a:r>
          </a:p>
        </p:txBody>
      </p:sp>
      <p:grpSp>
        <p:nvGrpSpPr>
          <p:cNvPr name="Group 12" id="12"/>
          <p:cNvGrpSpPr/>
          <p:nvPr/>
        </p:nvGrpSpPr>
        <p:grpSpPr>
          <a:xfrm rot="0">
            <a:off x="1340464" y="7650148"/>
            <a:ext cx="2449629" cy="1158388"/>
            <a:chOff x="0" y="0"/>
            <a:chExt cx="645170" cy="305090"/>
          </a:xfrm>
        </p:grpSpPr>
        <p:sp>
          <p:nvSpPr>
            <p:cNvPr name="Freeform 13" id="13"/>
            <p:cNvSpPr/>
            <p:nvPr/>
          </p:nvSpPr>
          <p:spPr>
            <a:xfrm flipH="false" flipV="false" rot="0">
              <a:off x="0" y="0"/>
              <a:ext cx="645170" cy="305090"/>
            </a:xfrm>
            <a:custGeom>
              <a:avLst/>
              <a:gdLst/>
              <a:ahLst/>
              <a:cxnLst/>
              <a:rect r="r" b="b" t="t" l="l"/>
              <a:pathLst>
                <a:path h="305090" w="645170">
                  <a:moveTo>
                    <a:pt x="152545" y="0"/>
                  </a:moveTo>
                  <a:lnTo>
                    <a:pt x="492625" y="0"/>
                  </a:lnTo>
                  <a:cubicBezTo>
                    <a:pt x="533082" y="0"/>
                    <a:pt x="571883" y="16072"/>
                    <a:pt x="600490" y="44679"/>
                  </a:cubicBezTo>
                  <a:cubicBezTo>
                    <a:pt x="629098" y="73287"/>
                    <a:pt x="645170" y="112088"/>
                    <a:pt x="645170" y="152545"/>
                  </a:cubicBezTo>
                  <a:lnTo>
                    <a:pt x="645170" y="152545"/>
                  </a:lnTo>
                  <a:cubicBezTo>
                    <a:pt x="645170" y="193002"/>
                    <a:pt x="629098" y="231803"/>
                    <a:pt x="600490" y="260411"/>
                  </a:cubicBezTo>
                  <a:cubicBezTo>
                    <a:pt x="571883" y="289018"/>
                    <a:pt x="533082" y="305090"/>
                    <a:pt x="492625"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AAE48"/>
            </a:solidFill>
          </p:spPr>
        </p:sp>
        <p:sp>
          <p:nvSpPr>
            <p:cNvPr name="TextBox 14" id="14"/>
            <p:cNvSpPr txBox="true"/>
            <p:nvPr/>
          </p:nvSpPr>
          <p:spPr>
            <a:xfrm>
              <a:off x="0" y="-57150"/>
              <a:ext cx="645170"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Annoying</a:t>
              </a:r>
            </a:p>
          </p:txBody>
        </p:sp>
      </p:grpSp>
      <p:grpSp>
        <p:nvGrpSpPr>
          <p:cNvPr name="Group 15" id="15"/>
          <p:cNvGrpSpPr/>
          <p:nvPr/>
        </p:nvGrpSpPr>
        <p:grpSpPr>
          <a:xfrm rot="0">
            <a:off x="4001474" y="7650148"/>
            <a:ext cx="2363444" cy="1158388"/>
            <a:chOff x="0" y="0"/>
            <a:chExt cx="622471" cy="305090"/>
          </a:xfrm>
        </p:grpSpPr>
        <p:sp>
          <p:nvSpPr>
            <p:cNvPr name="Freeform 16" id="16"/>
            <p:cNvSpPr/>
            <p:nvPr/>
          </p:nvSpPr>
          <p:spPr>
            <a:xfrm flipH="false" flipV="false" rot="0">
              <a:off x="0" y="0"/>
              <a:ext cx="622471" cy="305090"/>
            </a:xfrm>
            <a:custGeom>
              <a:avLst/>
              <a:gdLst/>
              <a:ahLst/>
              <a:cxnLst/>
              <a:rect r="r" b="b" t="t" l="l"/>
              <a:pathLst>
                <a:path h="305090" w="622471">
                  <a:moveTo>
                    <a:pt x="152545" y="0"/>
                  </a:moveTo>
                  <a:lnTo>
                    <a:pt x="469926" y="0"/>
                  </a:lnTo>
                  <a:cubicBezTo>
                    <a:pt x="554174" y="0"/>
                    <a:pt x="622471" y="68297"/>
                    <a:pt x="622471" y="152545"/>
                  </a:cubicBezTo>
                  <a:lnTo>
                    <a:pt x="622471" y="152545"/>
                  </a:lnTo>
                  <a:cubicBezTo>
                    <a:pt x="622471" y="193002"/>
                    <a:pt x="606399" y="231803"/>
                    <a:pt x="577792" y="260411"/>
                  </a:cubicBezTo>
                  <a:cubicBezTo>
                    <a:pt x="549184" y="289018"/>
                    <a:pt x="510383" y="305090"/>
                    <a:pt x="469926" y="305090"/>
                  </a:cubicBezTo>
                  <a:lnTo>
                    <a:pt x="152545" y="305090"/>
                  </a:lnTo>
                  <a:cubicBezTo>
                    <a:pt x="112088" y="305090"/>
                    <a:pt x="73287" y="289018"/>
                    <a:pt x="44679" y="260411"/>
                  </a:cubicBezTo>
                  <a:cubicBezTo>
                    <a:pt x="16072" y="231803"/>
                    <a:pt x="0" y="193002"/>
                    <a:pt x="0" y="152545"/>
                  </a:cubicBezTo>
                  <a:lnTo>
                    <a:pt x="0" y="152545"/>
                  </a:lnTo>
                  <a:cubicBezTo>
                    <a:pt x="0" y="112088"/>
                    <a:pt x="16072" y="73287"/>
                    <a:pt x="44679" y="44679"/>
                  </a:cubicBezTo>
                  <a:cubicBezTo>
                    <a:pt x="73287" y="16072"/>
                    <a:pt x="112088" y="0"/>
                    <a:pt x="152545" y="0"/>
                  </a:cubicBezTo>
                  <a:close/>
                </a:path>
              </a:pathLst>
            </a:custGeom>
            <a:solidFill>
              <a:srgbClr val="14282A"/>
            </a:solidFill>
          </p:spPr>
        </p:sp>
        <p:sp>
          <p:nvSpPr>
            <p:cNvPr name="TextBox 17" id="17"/>
            <p:cNvSpPr txBox="true"/>
            <p:nvPr/>
          </p:nvSpPr>
          <p:spPr>
            <a:xfrm>
              <a:off x="0" y="-57150"/>
              <a:ext cx="622471" cy="36224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Frustrating</a:t>
              </a:r>
            </a:p>
          </p:txBody>
        </p:sp>
      </p:grpSp>
      <p:sp>
        <p:nvSpPr>
          <p:cNvPr name="Freeform 18" id="18"/>
          <p:cNvSpPr/>
          <p:nvPr/>
        </p:nvSpPr>
        <p:spPr>
          <a:xfrm flipH="false" flipV="false" rot="0">
            <a:off x="10134664" y="4509286"/>
            <a:ext cx="6668322" cy="6668322"/>
          </a:xfrm>
          <a:custGeom>
            <a:avLst/>
            <a:gdLst/>
            <a:ahLst/>
            <a:cxnLst/>
            <a:rect r="r" b="b" t="t" l="l"/>
            <a:pathLst>
              <a:path h="6668322" w="6668322">
                <a:moveTo>
                  <a:pt x="0" y="0"/>
                </a:moveTo>
                <a:lnTo>
                  <a:pt x="6668321" y="0"/>
                </a:lnTo>
                <a:lnTo>
                  <a:pt x="6668321" y="6668322"/>
                </a:lnTo>
                <a:lnTo>
                  <a:pt x="0" y="6668322"/>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21657"/>
            <a:chOff x="0" y="0"/>
            <a:chExt cx="4816593" cy="58379"/>
          </a:xfrm>
        </p:grpSpPr>
        <p:sp>
          <p:nvSpPr>
            <p:cNvPr name="Freeform 3" id="3"/>
            <p:cNvSpPr/>
            <p:nvPr/>
          </p:nvSpPr>
          <p:spPr>
            <a:xfrm flipH="false" flipV="false" rot="0">
              <a:off x="0" y="0"/>
              <a:ext cx="4816592" cy="58379"/>
            </a:xfrm>
            <a:custGeom>
              <a:avLst/>
              <a:gdLst/>
              <a:ahLst/>
              <a:cxnLst/>
              <a:rect r="r" b="b" t="t" l="l"/>
              <a:pathLst>
                <a:path h="58379" w="4816592">
                  <a:moveTo>
                    <a:pt x="0" y="0"/>
                  </a:moveTo>
                  <a:lnTo>
                    <a:pt x="4816592" y="0"/>
                  </a:lnTo>
                  <a:lnTo>
                    <a:pt x="4816592" y="58379"/>
                  </a:lnTo>
                  <a:lnTo>
                    <a:pt x="0" y="58379"/>
                  </a:lnTo>
                  <a:close/>
                </a:path>
              </a:pathLst>
            </a:custGeom>
            <a:solidFill>
              <a:srgbClr val="1AAE48"/>
            </a:solidFill>
          </p:spPr>
        </p:sp>
        <p:sp>
          <p:nvSpPr>
            <p:cNvPr name="TextBox 4" id="4"/>
            <p:cNvSpPr txBox="true"/>
            <p:nvPr/>
          </p:nvSpPr>
          <p:spPr>
            <a:xfrm>
              <a:off x="0" y="-47625"/>
              <a:ext cx="4816593" cy="106004"/>
            </a:xfrm>
            <a:prstGeom prst="rect">
              <a:avLst/>
            </a:prstGeom>
          </p:spPr>
          <p:txBody>
            <a:bodyPr anchor="ctr" rtlCol="false" tIns="50800" lIns="50800" bIns="50800" rIns="50800"/>
            <a:lstStyle/>
            <a:p>
              <a:pPr algn="ctr">
                <a:lnSpc>
                  <a:spcPts val="2239"/>
                </a:lnSpc>
              </a:pPr>
            </a:p>
          </p:txBody>
        </p:sp>
      </p:grpSp>
      <p:grpSp>
        <p:nvGrpSpPr>
          <p:cNvPr name="Group 5" id="5"/>
          <p:cNvGrpSpPr>
            <a:grpSpLocks noChangeAspect="true"/>
          </p:cNvGrpSpPr>
          <p:nvPr/>
        </p:nvGrpSpPr>
        <p:grpSpPr>
          <a:xfrm rot="0">
            <a:off x="1868898" y="1429332"/>
            <a:ext cx="3811990" cy="7675147"/>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2"/>
              <a:stretch>
                <a:fillRect l="0" t="-760" r="0" b="-760"/>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grpSp>
        <p:nvGrpSpPr>
          <p:cNvPr name="Group 8" id="8"/>
          <p:cNvGrpSpPr>
            <a:grpSpLocks noChangeAspect="true"/>
          </p:cNvGrpSpPr>
          <p:nvPr/>
        </p:nvGrpSpPr>
        <p:grpSpPr>
          <a:xfrm rot="-587235">
            <a:off x="5028452" y="1159819"/>
            <a:ext cx="3886464" cy="7825095"/>
            <a:chOff x="0" y="0"/>
            <a:chExt cx="9461500" cy="19050000"/>
          </a:xfrm>
        </p:grpSpPr>
        <p:sp>
          <p:nvSpPr>
            <p:cNvPr name="Freeform 9" id="9"/>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4"/>
              <a:stretch>
                <a:fillRect l="0" t="-760" r="0" b="-760"/>
              </a:stretch>
            </a:blipFill>
          </p:spPr>
        </p:sp>
        <p:sp>
          <p:nvSpPr>
            <p:cNvPr name="Freeform 10" id="10"/>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sp>
        <p:nvSpPr>
          <p:cNvPr name="TextBox 11" id="11"/>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sp>
        <p:nvSpPr>
          <p:cNvPr name="Freeform 12" id="12"/>
          <p:cNvSpPr/>
          <p:nvPr/>
        </p:nvSpPr>
        <p:spPr>
          <a:xfrm flipH="false" flipV="false" rot="0">
            <a:off x="12333317" y="3324035"/>
            <a:ext cx="2690100" cy="645624"/>
          </a:xfrm>
          <a:custGeom>
            <a:avLst/>
            <a:gdLst/>
            <a:ahLst/>
            <a:cxnLst/>
            <a:rect r="r" b="b" t="t" l="l"/>
            <a:pathLst>
              <a:path h="645624" w="2690100">
                <a:moveTo>
                  <a:pt x="0" y="0"/>
                </a:moveTo>
                <a:lnTo>
                  <a:pt x="2690099" y="0"/>
                </a:lnTo>
                <a:lnTo>
                  <a:pt x="2690099" y="645624"/>
                </a:lnTo>
                <a:lnTo>
                  <a:pt x="0" y="6456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1126932" y="4308355"/>
            <a:ext cx="5102647" cy="3155032"/>
          </a:xfrm>
          <a:prstGeom prst="rect">
            <a:avLst/>
          </a:prstGeom>
        </p:spPr>
        <p:txBody>
          <a:bodyPr anchor="t" rtlCol="false" tIns="0" lIns="0" bIns="0" rIns="0">
            <a:spAutoFit/>
          </a:bodyPr>
          <a:lstStyle/>
          <a:p>
            <a:pPr algn="ctr">
              <a:lnSpc>
                <a:spcPts val="7963"/>
              </a:lnSpc>
            </a:pPr>
            <a:r>
              <a:rPr lang="en-US" sz="7963" b="true">
                <a:solidFill>
                  <a:srgbClr val="14282A"/>
                </a:solidFill>
                <a:latin typeface="Poppins Bold"/>
                <a:ea typeface="Poppins Bold"/>
                <a:cs typeface="Poppins Bold"/>
                <a:sym typeface="Poppins Bold"/>
              </a:rPr>
              <a:t>USABILITY</a:t>
            </a:r>
          </a:p>
          <a:p>
            <a:pPr algn="ctr">
              <a:lnSpc>
                <a:spcPts val="7963"/>
              </a:lnSpc>
            </a:pPr>
            <a:r>
              <a:rPr lang="en-US" sz="7963" b="true">
                <a:solidFill>
                  <a:srgbClr val="14282A"/>
                </a:solidFill>
                <a:latin typeface="Poppins Bold"/>
                <a:ea typeface="Poppins Bold"/>
                <a:cs typeface="Poppins Bold"/>
                <a:sym typeface="Poppins Bold"/>
              </a:rPr>
              <a:t>GOALS</a:t>
            </a:r>
          </a:p>
          <a:p>
            <a:pPr algn="ctr">
              <a:lnSpc>
                <a:spcPts val="7963"/>
              </a:lnSpc>
            </a:pPr>
            <a:r>
              <a:rPr lang="en-US" sz="7963" b="true">
                <a:solidFill>
                  <a:srgbClr val="14282A"/>
                </a:solidFill>
                <a:latin typeface="Poppins Bold"/>
                <a:ea typeface="Poppins Bold"/>
                <a:cs typeface="Poppins Bold"/>
                <a:sym typeface="Poppins Bold"/>
              </a:rPr>
              <a:t>ANALYSIS</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169409" y="4311234"/>
            <a:ext cx="5949181" cy="1436018"/>
          </a:xfrm>
          <a:prstGeom prst="rect">
            <a:avLst/>
          </a:prstGeom>
        </p:spPr>
        <p:txBody>
          <a:bodyPr anchor="t" rtlCol="false" tIns="0" lIns="0" bIns="0" rIns="0">
            <a:spAutoFit/>
          </a:bodyPr>
          <a:lstStyle/>
          <a:p>
            <a:pPr algn="ctr">
              <a:lnSpc>
                <a:spcPts val="11149"/>
              </a:lnSpc>
              <a:spcBef>
                <a:spcPct val="0"/>
              </a:spcBef>
            </a:pPr>
            <a:r>
              <a:rPr lang="en-US" b="true" sz="7963">
                <a:solidFill>
                  <a:srgbClr val="14282A"/>
                </a:solidFill>
                <a:latin typeface="Poppins Bold"/>
                <a:ea typeface="Poppins Bold"/>
                <a:cs typeface="Poppins Bold"/>
                <a:sym typeface="Poppins Bold"/>
              </a:rPr>
              <a:t>THANK YOU</a:t>
            </a:r>
          </a:p>
        </p:txBody>
      </p:sp>
      <p:sp>
        <p:nvSpPr>
          <p:cNvPr name="TextBox 3" id="3"/>
          <p:cNvSpPr txBox="true"/>
          <p:nvPr/>
        </p:nvSpPr>
        <p:spPr>
          <a:xfrm rot="0">
            <a:off x="12270900" y="745532"/>
            <a:ext cx="5407776" cy="283168"/>
          </a:xfrm>
          <a:prstGeom prst="rect">
            <a:avLst/>
          </a:prstGeom>
        </p:spPr>
        <p:txBody>
          <a:bodyPr anchor="t" rtlCol="false" tIns="0" lIns="0" bIns="0" rIns="0">
            <a:spAutoFit/>
          </a:bodyPr>
          <a:lstStyle/>
          <a:p>
            <a:pPr algn="ctr">
              <a:lnSpc>
                <a:spcPts val="2239"/>
              </a:lnSpc>
              <a:spcBef>
                <a:spcPct val="0"/>
              </a:spcBef>
            </a:pPr>
            <a:r>
              <a:rPr lang="en-US" b="true" sz="1599">
                <a:solidFill>
                  <a:srgbClr val="000000"/>
                </a:solidFill>
                <a:latin typeface="Poppins Bold"/>
                <a:ea typeface="Poppins Bold"/>
                <a:cs typeface="Poppins Bold"/>
                <a:sym typeface="Poppins Bold"/>
              </a:rPr>
              <a:t>INTERAKSI MANUSIA KOMPUTER - KELOMPOK 22 - KO1</a:t>
            </a:r>
          </a:p>
        </p:txBody>
      </p:sp>
      <p:grpSp>
        <p:nvGrpSpPr>
          <p:cNvPr name="Group 4" id="4"/>
          <p:cNvGrpSpPr/>
          <p:nvPr/>
        </p:nvGrpSpPr>
        <p:grpSpPr>
          <a:xfrm rot="0">
            <a:off x="0" y="0"/>
            <a:ext cx="18288000" cy="221657"/>
            <a:chOff x="0" y="0"/>
            <a:chExt cx="4816593" cy="58379"/>
          </a:xfrm>
        </p:grpSpPr>
        <p:sp>
          <p:nvSpPr>
            <p:cNvPr name="Freeform 5" id="5"/>
            <p:cNvSpPr/>
            <p:nvPr/>
          </p:nvSpPr>
          <p:spPr>
            <a:xfrm flipH="false" flipV="false" rot="0">
              <a:off x="0" y="0"/>
              <a:ext cx="4816592" cy="58379"/>
            </a:xfrm>
            <a:custGeom>
              <a:avLst/>
              <a:gdLst/>
              <a:ahLst/>
              <a:cxnLst/>
              <a:rect r="r" b="b" t="t" l="l"/>
              <a:pathLst>
                <a:path h="58379" w="4816592">
                  <a:moveTo>
                    <a:pt x="0" y="0"/>
                  </a:moveTo>
                  <a:lnTo>
                    <a:pt x="4816592" y="0"/>
                  </a:lnTo>
                  <a:lnTo>
                    <a:pt x="4816592" y="58379"/>
                  </a:lnTo>
                  <a:lnTo>
                    <a:pt x="0" y="58379"/>
                  </a:lnTo>
                  <a:close/>
                </a:path>
              </a:pathLst>
            </a:custGeom>
            <a:solidFill>
              <a:srgbClr val="00AA13"/>
            </a:solidFill>
          </p:spPr>
        </p:sp>
        <p:sp>
          <p:nvSpPr>
            <p:cNvPr name="TextBox 6" id="6"/>
            <p:cNvSpPr txBox="true"/>
            <p:nvPr/>
          </p:nvSpPr>
          <p:spPr>
            <a:xfrm>
              <a:off x="0" y="-47625"/>
              <a:ext cx="4816593" cy="106004"/>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80662" y="1386427"/>
            <a:ext cx="6926676" cy="7514145"/>
          </a:xfrm>
          <a:custGeom>
            <a:avLst/>
            <a:gdLst/>
            <a:ahLst/>
            <a:cxnLst/>
            <a:rect r="r" b="b" t="t" l="l"/>
            <a:pathLst>
              <a:path h="7514145" w="6926676">
                <a:moveTo>
                  <a:pt x="0" y="0"/>
                </a:moveTo>
                <a:lnTo>
                  <a:pt x="6926676" y="0"/>
                </a:lnTo>
                <a:lnTo>
                  <a:pt x="6926676" y="7514146"/>
                </a:lnTo>
                <a:lnTo>
                  <a:pt x="0" y="7514146"/>
                </a:lnTo>
                <a:lnTo>
                  <a:pt x="0" y="0"/>
                </a:lnTo>
                <a:close/>
              </a:path>
            </a:pathLst>
          </a:custGeom>
          <a:blipFill>
            <a:blip r:embed="rId4">
              <a:alphaModFix amt="4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20228" y="993844"/>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Effective to Use</a:t>
            </a:r>
          </a:p>
        </p:txBody>
      </p:sp>
      <p:grpSp>
        <p:nvGrpSpPr>
          <p:cNvPr name="Group 5" id="5"/>
          <p:cNvGrpSpPr>
            <a:grpSpLocks noChangeAspect="true"/>
          </p:cNvGrpSpPr>
          <p:nvPr/>
        </p:nvGrpSpPr>
        <p:grpSpPr>
          <a:xfrm rot="0">
            <a:off x="12607338" y="1572954"/>
            <a:ext cx="3817055" cy="7685346"/>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8" id="8"/>
          <p:cNvGrpSpPr/>
          <p:nvPr/>
        </p:nvGrpSpPr>
        <p:grpSpPr>
          <a:xfrm rot="0">
            <a:off x="1220228" y="5479731"/>
            <a:ext cx="8727619" cy="2769426"/>
            <a:chOff x="0" y="0"/>
            <a:chExt cx="11636825" cy="3692568"/>
          </a:xfrm>
        </p:grpSpPr>
        <p:sp>
          <p:nvSpPr>
            <p:cNvPr name="TextBox 9" id="9"/>
            <p:cNvSpPr txBox="true"/>
            <p:nvPr/>
          </p:nvSpPr>
          <p:spPr>
            <a:xfrm rot="0">
              <a:off x="0" y="502921"/>
              <a:ext cx="11636825" cy="3189647"/>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Developer memperbaiki </a:t>
              </a:r>
              <a:r>
                <a:rPr lang="en-US" b="true" sz="2281">
                  <a:solidFill>
                    <a:srgbClr val="000000"/>
                  </a:solidFill>
                  <a:latin typeface="Poppins Bold"/>
                  <a:ea typeface="Poppins Bold"/>
                  <a:cs typeface="Poppins Bold"/>
                  <a:sym typeface="Poppins Bold"/>
                </a:rPr>
                <a:t>akurasi estimasi waktu</a:t>
              </a:r>
              <a:r>
                <a:rPr lang="en-US" sz="2281">
                  <a:solidFill>
                    <a:srgbClr val="000000"/>
                  </a:solidFill>
                  <a:latin typeface="Poppins"/>
                  <a:ea typeface="Poppins"/>
                  <a:cs typeface="Poppins"/>
                  <a:sym typeface="Poppins"/>
                </a:rPr>
                <a:t> melalui pembaruan algoritma dan pengolahan data yang lebih baik. </a:t>
              </a:r>
              <a:r>
                <a:rPr lang="en-US" sz="2281">
                  <a:solidFill>
                    <a:srgbClr val="000000"/>
                  </a:solidFill>
                  <a:latin typeface="Poppins"/>
                  <a:ea typeface="Poppins"/>
                  <a:cs typeface="Poppins"/>
                  <a:sym typeface="Poppins"/>
                </a:rPr>
                <a:t>Ketika terjadi keterlambatan atau perubahan waktu kedatangan, langsung memberikan waktu terbaru kepada pengguna disertai penjelasan agar mereka tidak merasa kebingungan.</a:t>
              </a:r>
            </a:p>
          </p:txBody>
        </p:sp>
        <p:sp>
          <p:nvSpPr>
            <p:cNvPr name="TextBox 10" id="10"/>
            <p:cNvSpPr txBox="true"/>
            <p:nvPr/>
          </p:nvSpPr>
          <p:spPr>
            <a:xfrm rot="0">
              <a:off x="0" y="-76200"/>
              <a:ext cx="11636825"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grpSp>
        <p:nvGrpSpPr>
          <p:cNvPr name="Group 11" id="11"/>
          <p:cNvGrpSpPr/>
          <p:nvPr/>
        </p:nvGrpSpPr>
        <p:grpSpPr>
          <a:xfrm rot="0">
            <a:off x="1220228" y="2651557"/>
            <a:ext cx="8727619" cy="2332699"/>
            <a:chOff x="0" y="0"/>
            <a:chExt cx="11636825" cy="3110265"/>
          </a:xfrm>
        </p:grpSpPr>
        <p:sp>
          <p:nvSpPr>
            <p:cNvPr name="TextBox 12" id="12"/>
            <p:cNvSpPr txBox="true"/>
            <p:nvPr/>
          </p:nvSpPr>
          <p:spPr>
            <a:xfrm rot="0">
              <a:off x="0" y="584869"/>
              <a:ext cx="11636825" cy="2525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Informasi yang </a:t>
              </a:r>
              <a:r>
                <a:rPr lang="en-US" b="true" sz="2681">
                  <a:solidFill>
                    <a:srgbClr val="000000"/>
                  </a:solidFill>
                  <a:latin typeface="Poppins Bold"/>
                  <a:ea typeface="Poppins Bold"/>
                  <a:cs typeface="Poppins Bold"/>
                  <a:sym typeface="Poppins Bold"/>
                </a:rPr>
                <a:t>tidak akurat</a:t>
              </a:r>
              <a:r>
                <a:rPr lang="en-US" sz="2681">
                  <a:solidFill>
                    <a:srgbClr val="000000"/>
                  </a:solidFill>
                  <a:latin typeface="Poppins"/>
                  <a:ea typeface="Poppins"/>
                  <a:cs typeface="Poppins"/>
                  <a:sym typeface="Poppins"/>
                </a:rPr>
                <a:t> bagi pengguna. Contohnya adalah estimasi waktu kedatangan driver atau pengiriman makanan yang meleset dari informasi yang tertera.</a:t>
              </a:r>
            </a:p>
          </p:txBody>
        </p:sp>
        <p:sp>
          <p:nvSpPr>
            <p:cNvPr name="TextBox 13" id="13"/>
            <p:cNvSpPr txBox="true"/>
            <p:nvPr/>
          </p:nvSpPr>
          <p:spPr>
            <a:xfrm rot="0">
              <a:off x="0" y="-76200"/>
              <a:ext cx="11636825"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80662" y="1386427"/>
            <a:ext cx="6926676" cy="7514145"/>
          </a:xfrm>
          <a:custGeom>
            <a:avLst/>
            <a:gdLst/>
            <a:ahLst/>
            <a:cxnLst/>
            <a:rect r="r" b="b" t="t" l="l"/>
            <a:pathLst>
              <a:path h="7514145" w="6926676">
                <a:moveTo>
                  <a:pt x="0" y="0"/>
                </a:moveTo>
                <a:lnTo>
                  <a:pt x="6926676" y="0"/>
                </a:lnTo>
                <a:lnTo>
                  <a:pt x="6926676" y="7514146"/>
                </a:lnTo>
                <a:lnTo>
                  <a:pt x="0" y="7514146"/>
                </a:lnTo>
                <a:lnTo>
                  <a:pt x="0" y="0"/>
                </a:lnTo>
                <a:close/>
              </a:path>
            </a:pathLst>
          </a:custGeom>
          <a:blipFill>
            <a:blip r:embed="rId4">
              <a:alphaModFix amt="4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20228" y="993844"/>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Efficient to Use</a:t>
            </a:r>
          </a:p>
        </p:txBody>
      </p:sp>
      <p:grpSp>
        <p:nvGrpSpPr>
          <p:cNvPr name="Group 5" id="5"/>
          <p:cNvGrpSpPr>
            <a:grpSpLocks noChangeAspect="true"/>
          </p:cNvGrpSpPr>
          <p:nvPr/>
        </p:nvGrpSpPr>
        <p:grpSpPr>
          <a:xfrm rot="0">
            <a:off x="10976604" y="895098"/>
            <a:ext cx="3817055" cy="7685346"/>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8" id="8"/>
          <p:cNvGrpSpPr>
            <a:grpSpLocks noChangeAspect="true"/>
          </p:cNvGrpSpPr>
          <p:nvPr/>
        </p:nvGrpSpPr>
        <p:grpSpPr>
          <a:xfrm rot="0">
            <a:off x="13806748" y="2055977"/>
            <a:ext cx="3817055" cy="7685346"/>
            <a:chOff x="0" y="0"/>
            <a:chExt cx="9461500" cy="19050000"/>
          </a:xfrm>
        </p:grpSpPr>
        <p:sp>
          <p:nvSpPr>
            <p:cNvPr name="Freeform 9" id="9"/>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8"/>
              <a:stretch>
                <a:fillRect l="0" t="-760" r="0" b="-760"/>
              </a:stretch>
            </a:blipFill>
          </p:spPr>
        </p:sp>
        <p:sp>
          <p:nvSpPr>
            <p:cNvPr name="Freeform 10" id="10"/>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11" id="11"/>
          <p:cNvGrpSpPr/>
          <p:nvPr/>
        </p:nvGrpSpPr>
        <p:grpSpPr>
          <a:xfrm rot="0">
            <a:off x="1220228" y="5776925"/>
            <a:ext cx="8727619" cy="3169455"/>
            <a:chOff x="0" y="0"/>
            <a:chExt cx="11636825" cy="4225939"/>
          </a:xfrm>
        </p:grpSpPr>
        <p:sp>
          <p:nvSpPr>
            <p:cNvPr name="TextBox 12" id="12"/>
            <p:cNvSpPr txBox="true"/>
            <p:nvPr/>
          </p:nvSpPr>
          <p:spPr>
            <a:xfrm rot="0">
              <a:off x="0" y="502921"/>
              <a:ext cx="11636825" cy="3723019"/>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Developer melakukan otomatisasi pencarian driver berdasarkan </a:t>
              </a:r>
              <a:r>
                <a:rPr lang="en-US" b="true" sz="2281">
                  <a:solidFill>
                    <a:srgbClr val="000000"/>
                  </a:solidFill>
                  <a:latin typeface="Poppins Bold"/>
                  <a:ea typeface="Poppins Bold"/>
                  <a:cs typeface="Poppins Bold"/>
                  <a:sym typeface="Poppins Bold"/>
                </a:rPr>
                <a:t>lokasi pengguna sehingga yang terdekat </a:t>
              </a:r>
              <a:r>
                <a:rPr lang="en-US" sz="2281">
                  <a:solidFill>
                    <a:srgbClr val="000000"/>
                  </a:solidFill>
                  <a:latin typeface="Poppins"/>
                  <a:ea typeface="Poppins"/>
                  <a:cs typeface="Poppins"/>
                  <a:sym typeface="Poppins"/>
                </a:rPr>
                <a:t>ditampilkan lebih dulu, mengurangi waktu tunggu. Developer juga men</a:t>
              </a:r>
              <a:r>
                <a:rPr lang="en-US" sz="2281">
                  <a:solidFill>
                    <a:srgbClr val="000000"/>
                  </a:solidFill>
                  <a:latin typeface="Poppins"/>
                  <a:ea typeface="Poppins"/>
                  <a:cs typeface="Poppins"/>
                  <a:sym typeface="Poppins"/>
                </a:rPr>
                <a:t>ingkatkan algoritma distribusi driver untuk memastikan pengguna mendapatkan driver yang tersedia dalam waktu tercepat, dengan mempertimbangkan densitas pengemudi di area tertentu.</a:t>
              </a:r>
            </a:p>
          </p:txBody>
        </p:sp>
        <p:sp>
          <p:nvSpPr>
            <p:cNvPr name="TextBox 13" id="13"/>
            <p:cNvSpPr txBox="true"/>
            <p:nvPr/>
          </p:nvSpPr>
          <p:spPr>
            <a:xfrm rot="0">
              <a:off x="0" y="-76200"/>
              <a:ext cx="11636825"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grpSp>
        <p:nvGrpSpPr>
          <p:cNvPr name="Group 14" id="14"/>
          <p:cNvGrpSpPr/>
          <p:nvPr/>
        </p:nvGrpSpPr>
        <p:grpSpPr>
          <a:xfrm rot="0">
            <a:off x="1220228" y="2623352"/>
            <a:ext cx="8727619" cy="2808949"/>
            <a:chOff x="0" y="0"/>
            <a:chExt cx="11636825" cy="3745265"/>
          </a:xfrm>
        </p:grpSpPr>
        <p:sp>
          <p:nvSpPr>
            <p:cNvPr name="TextBox 15" id="15"/>
            <p:cNvSpPr txBox="true"/>
            <p:nvPr/>
          </p:nvSpPr>
          <p:spPr>
            <a:xfrm rot="0">
              <a:off x="0" y="584869"/>
              <a:ext cx="11636825" cy="3160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Terkadang pengguna </a:t>
              </a:r>
              <a:r>
                <a:rPr lang="en-US" b="true" sz="2681">
                  <a:solidFill>
                    <a:srgbClr val="000000"/>
                  </a:solidFill>
                  <a:latin typeface="Poppins Bold"/>
                  <a:ea typeface="Poppins Bold"/>
                  <a:cs typeface="Poppins Bold"/>
                  <a:sym typeface="Poppins Bold"/>
                </a:rPr>
                <a:t>harus menunggu lama </a:t>
              </a:r>
              <a:r>
                <a:rPr lang="en-US" sz="2681">
                  <a:solidFill>
                    <a:srgbClr val="000000"/>
                  </a:solidFill>
                  <a:latin typeface="Poppins"/>
                  <a:ea typeface="Poppins"/>
                  <a:cs typeface="Poppins"/>
                  <a:sym typeface="Poppins"/>
                </a:rPr>
                <a:t>untuk mendapatkan driver yang tersedia di dekat mereka. Hal ini dapat mengurangi efisiensi karena pengguna harus menunggu lebih lama dari yang diharapkan.</a:t>
              </a:r>
            </a:p>
          </p:txBody>
        </p:sp>
        <p:sp>
          <p:nvSpPr>
            <p:cNvPr name="TextBox 16" id="16"/>
            <p:cNvSpPr txBox="true"/>
            <p:nvPr/>
          </p:nvSpPr>
          <p:spPr>
            <a:xfrm rot="0">
              <a:off x="0" y="-76200"/>
              <a:ext cx="11636825"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80662" y="1386427"/>
            <a:ext cx="6926676" cy="7514145"/>
          </a:xfrm>
          <a:custGeom>
            <a:avLst/>
            <a:gdLst/>
            <a:ahLst/>
            <a:cxnLst/>
            <a:rect r="r" b="b" t="t" l="l"/>
            <a:pathLst>
              <a:path h="7514145" w="6926676">
                <a:moveTo>
                  <a:pt x="0" y="0"/>
                </a:moveTo>
                <a:lnTo>
                  <a:pt x="6926676" y="0"/>
                </a:lnTo>
                <a:lnTo>
                  <a:pt x="6926676" y="7514146"/>
                </a:lnTo>
                <a:lnTo>
                  <a:pt x="0" y="7514146"/>
                </a:lnTo>
                <a:lnTo>
                  <a:pt x="0" y="0"/>
                </a:lnTo>
                <a:close/>
              </a:path>
            </a:pathLst>
          </a:custGeom>
          <a:blipFill>
            <a:blip r:embed="rId4">
              <a:alphaModFix amt="4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20228" y="993844"/>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Efficient to Use</a:t>
            </a:r>
          </a:p>
        </p:txBody>
      </p:sp>
      <p:grpSp>
        <p:nvGrpSpPr>
          <p:cNvPr name="Group 5" id="5"/>
          <p:cNvGrpSpPr>
            <a:grpSpLocks noChangeAspect="true"/>
          </p:cNvGrpSpPr>
          <p:nvPr/>
        </p:nvGrpSpPr>
        <p:grpSpPr>
          <a:xfrm rot="0">
            <a:off x="12607338" y="1300827"/>
            <a:ext cx="3817055" cy="7685346"/>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8" id="8"/>
          <p:cNvGrpSpPr/>
          <p:nvPr/>
        </p:nvGrpSpPr>
        <p:grpSpPr>
          <a:xfrm rot="0">
            <a:off x="1220228" y="5776925"/>
            <a:ext cx="9137280" cy="3169603"/>
            <a:chOff x="0" y="0"/>
            <a:chExt cx="12183040" cy="4226138"/>
          </a:xfrm>
        </p:grpSpPr>
        <p:sp>
          <p:nvSpPr>
            <p:cNvPr name="TextBox 9" id="9"/>
            <p:cNvSpPr txBox="true"/>
            <p:nvPr/>
          </p:nvSpPr>
          <p:spPr>
            <a:xfrm rot="0">
              <a:off x="0" y="502921"/>
              <a:ext cx="12183040" cy="3723217"/>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Developer menggunakan algoritma yang lebih akurat dapat untuk </a:t>
              </a:r>
              <a:r>
                <a:rPr lang="en-US" b="true" sz="2281" i="true">
                  <a:solidFill>
                    <a:srgbClr val="000000"/>
                  </a:solidFill>
                  <a:latin typeface="Poppins Bold Italics"/>
                  <a:ea typeface="Poppins Bold Italics"/>
                  <a:cs typeface="Poppins Bold Italics"/>
                  <a:sym typeface="Poppins Bold Italics"/>
                </a:rPr>
                <a:t>auto-correct </a:t>
              </a:r>
              <a:r>
                <a:rPr lang="en-US" b="true" sz="2281">
                  <a:solidFill>
                    <a:srgbClr val="000000"/>
                  </a:solidFill>
                  <a:latin typeface="Poppins Bold"/>
                  <a:ea typeface="Poppins Bold"/>
                  <a:cs typeface="Poppins Bold"/>
                  <a:sym typeface="Poppins Bold"/>
                </a:rPr>
                <a:t>dan </a:t>
              </a:r>
              <a:r>
                <a:rPr lang="en-US" b="true" sz="2281" i="true">
                  <a:solidFill>
                    <a:srgbClr val="000000"/>
                  </a:solidFill>
                  <a:latin typeface="Poppins Bold Italics"/>
                  <a:ea typeface="Poppins Bold Italics"/>
                  <a:cs typeface="Poppins Bold Italics"/>
                  <a:sym typeface="Poppins Bold Italics"/>
                </a:rPr>
                <a:t>auto-suggestion </a:t>
              </a:r>
              <a:r>
                <a:rPr lang="en-US" b="true" sz="2281">
                  <a:solidFill>
                    <a:srgbClr val="000000"/>
                  </a:solidFill>
                  <a:latin typeface="Poppins Bold"/>
                  <a:ea typeface="Poppins Bold"/>
                  <a:cs typeface="Poppins Bold"/>
                  <a:sym typeface="Poppins Bold"/>
                </a:rPr>
                <a:t>lokasi</a:t>
              </a:r>
              <a:r>
                <a:rPr lang="en-US" sz="2281">
                  <a:solidFill>
                    <a:srgbClr val="000000"/>
                  </a:solidFill>
                  <a:latin typeface="Poppins"/>
                  <a:ea typeface="Poppins"/>
                  <a:cs typeface="Poppins"/>
                  <a:sym typeface="Poppins"/>
                </a:rPr>
                <a:t> berdasarkan data alamat yang lebih luas, sehingga pengguna dapat memilih alamat yang tepat lebih cepat. Sistem juga bisa menampilkan </a:t>
              </a:r>
              <a:r>
                <a:rPr lang="en-US" b="true" sz="2281">
                  <a:solidFill>
                    <a:srgbClr val="000000"/>
                  </a:solidFill>
                  <a:latin typeface="Poppins Bold"/>
                  <a:ea typeface="Poppins Bold"/>
                  <a:cs typeface="Poppins Bold"/>
                  <a:sym typeface="Poppins Bold"/>
                </a:rPr>
                <a:t>verifikasi otomatis dan konfirmasi titik lokasi </a:t>
              </a:r>
              <a:r>
                <a:rPr lang="en-US" sz="2281">
                  <a:solidFill>
                    <a:srgbClr val="000000"/>
                  </a:solidFill>
                  <a:latin typeface="Poppins"/>
                  <a:ea typeface="Poppins"/>
                  <a:cs typeface="Poppins"/>
                  <a:sym typeface="Poppins"/>
                </a:rPr>
                <a:t>di peta, memastikan kecocokan sebelum melanjutkan pemesanan. </a:t>
              </a:r>
            </a:p>
          </p:txBody>
        </p:sp>
        <p:sp>
          <p:nvSpPr>
            <p:cNvPr name="TextBox 10" id="10"/>
            <p:cNvSpPr txBox="true"/>
            <p:nvPr/>
          </p:nvSpPr>
          <p:spPr>
            <a:xfrm rot="0">
              <a:off x="0" y="-76200"/>
              <a:ext cx="12183040"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grpSp>
        <p:nvGrpSpPr>
          <p:cNvPr name="Group 11" id="11"/>
          <p:cNvGrpSpPr/>
          <p:nvPr/>
        </p:nvGrpSpPr>
        <p:grpSpPr>
          <a:xfrm rot="0">
            <a:off x="1220228" y="2623352"/>
            <a:ext cx="9137280" cy="2808949"/>
            <a:chOff x="0" y="0"/>
            <a:chExt cx="12183040" cy="3745265"/>
          </a:xfrm>
        </p:grpSpPr>
        <p:sp>
          <p:nvSpPr>
            <p:cNvPr name="TextBox 12" id="12"/>
            <p:cNvSpPr txBox="true"/>
            <p:nvPr/>
          </p:nvSpPr>
          <p:spPr>
            <a:xfrm rot="0">
              <a:off x="0" y="584869"/>
              <a:ext cx="12183040" cy="3160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Ketika pengguna menginput alamat, titik lokasi yang muncul di </a:t>
              </a:r>
              <a:r>
                <a:rPr lang="en-US" b="true" sz="2681">
                  <a:solidFill>
                    <a:srgbClr val="000000"/>
                  </a:solidFill>
                  <a:latin typeface="Poppins Bold"/>
                  <a:ea typeface="Poppins Bold"/>
                  <a:cs typeface="Poppins Bold"/>
                  <a:sym typeface="Poppins Bold"/>
                </a:rPr>
                <a:t>peta tidak sesuai dengan alamat</a:t>
              </a:r>
              <a:r>
                <a:rPr lang="en-US" sz="2681">
                  <a:solidFill>
                    <a:srgbClr val="000000"/>
                  </a:solidFill>
                  <a:latin typeface="Poppins"/>
                  <a:ea typeface="Poppins"/>
                  <a:cs typeface="Poppins"/>
                  <a:sym typeface="Poppins"/>
                </a:rPr>
                <a:t> yang dimasukkan. Hal ini mengganggu proses pemesanan karena pengguna harus menghubungi driver untuk meralat titik penjemputan. </a:t>
              </a:r>
            </a:p>
          </p:txBody>
        </p:sp>
        <p:sp>
          <p:nvSpPr>
            <p:cNvPr name="TextBox 13" id="13"/>
            <p:cNvSpPr txBox="true"/>
            <p:nvPr/>
          </p:nvSpPr>
          <p:spPr>
            <a:xfrm rot="0">
              <a:off x="0" y="-76200"/>
              <a:ext cx="12183040"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80662" y="1386427"/>
            <a:ext cx="6926676" cy="7514145"/>
          </a:xfrm>
          <a:custGeom>
            <a:avLst/>
            <a:gdLst/>
            <a:ahLst/>
            <a:cxnLst/>
            <a:rect r="r" b="b" t="t" l="l"/>
            <a:pathLst>
              <a:path h="7514145" w="6926676">
                <a:moveTo>
                  <a:pt x="0" y="0"/>
                </a:moveTo>
                <a:lnTo>
                  <a:pt x="6926676" y="0"/>
                </a:lnTo>
                <a:lnTo>
                  <a:pt x="6926676" y="7514146"/>
                </a:lnTo>
                <a:lnTo>
                  <a:pt x="0" y="7514146"/>
                </a:lnTo>
                <a:lnTo>
                  <a:pt x="0" y="0"/>
                </a:lnTo>
                <a:close/>
              </a:path>
            </a:pathLst>
          </a:custGeom>
          <a:blipFill>
            <a:blip r:embed="rId4">
              <a:alphaModFix amt="4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20228" y="993844"/>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Efficient to Use</a:t>
            </a:r>
          </a:p>
        </p:txBody>
      </p:sp>
      <p:grpSp>
        <p:nvGrpSpPr>
          <p:cNvPr name="Group 5" id="5"/>
          <p:cNvGrpSpPr>
            <a:grpSpLocks noChangeAspect="true"/>
          </p:cNvGrpSpPr>
          <p:nvPr/>
        </p:nvGrpSpPr>
        <p:grpSpPr>
          <a:xfrm rot="0">
            <a:off x="14658692" y="858917"/>
            <a:ext cx="2743039" cy="5522897"/>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8" id="8"/>
          <p:cNvGrpSpPr>
            <a:grpSpLocks noChangeAspect="true"/>
          </p:cNvGrpSpPr>
          <p:nvPr/>
        </p:nvGrpSpPr>
        <p:grpSpPr>
          <a:xfrm rot="0">
            <a:off x="12885131" y="2623352"/>
            <a:ext cx="2743039" cy="5522897"/>
            <a:chOff x="0" y="0"/>
            <a:chExt cx="9461500" cy="19050000"/>
          </a:xfrm>
        </p:grpSpPr>
        <p:sp>
          <p:nvSpPr>
            <p:cNvPr name="Freeform 9" id="9"/>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8"/>
              <a:stretch>
                <a:fillRect l="0" t="-760" r="0" b="-760"/>
              </a:stretch>
            </a:blipFill>
          </p:spPr>
        </p:sp>
        <p:sp>
          <p:nvSpPr>
            <p:cNvPr name="Freeform 10" id="10"/>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11" id="11"/>
          <p:cNvGrpSpPr>
            <a:grpSpLocks noChangeAspect="true"/>
          </p:cNvGrpSpPr>
          <p:nvPr/>
        </p:nvGrpSpPr>
        <p:grpSpPr>
          <a:xfrm rot="0">
            <a:off x="11011407" y="3962891"/>
            <a:ext cx="2743039" cy="5522897"/>
            <a:chOff x="0" y="0"/>
            <a:chExt cx="9461500" cy="19050000"/>
          </a:xfrm>
        </p:grpSpPr>
        <p:sp>
          <p:nvSpPr>
            <p:cNvPr name="Freeform 12" id="12"/>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9"/>
              <a:stretch>
                <a:fillRect l="0" t="-760" r="0" b="-760"/>
              </a:stretch>
            </a:blipFill>
          </p:spPr>
        </p:sp>
        <p:sp>
          <p:nvSpPr>
            <p:cNvPr name="Freeform 13" id="13"/>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14" id="14"/>
          <p:cNvGrpSpPr/>
          <p:nvPr/>
        </p:nvGrpSpPr>
        <p:grpSpPr>
          <a:xfrm rot="0">
            <a:off x="1220228" y="2623352"/>
            <a:ext cx="8727619" cy="6618980"/>
            <a:chOff x="0" y="0"/>
            <a:chExt cx="11636825" cy="8825307"/>
          </a:xfrm>
        </p:grpSpPr>
        <p:sp>
          <p:nvSpPr>
            <p:cNvPr name="TextBox 15" id="15"/>
            <p:cNvSpPr txBox="true"/>
            <p:nvPr/>
          </p:nvSpPr>
          <p:spPr>
            <a:xfrm rot="0">
              <a:off x="0" y="584869"/>
              <a:ext cx="11636825" cy="8240437"/>
            </a:xfrm>
            <a:prstGeom prst="rect">
              <a:avLst/>
            </a:prstGeom>
          </p:spPr>
          <p:txBody>
            <a:bodyPr anchor="t" rtlCol="false" tIns="0" lIns="0" bIns="0" rIns="0">
              <a:spAutoFit/>
            </a:bodyPr>
            <a:lstStyle/>
            <a:p>
              <a:pPr algn="just">
                <a:lnSpc>
                  <a:spcPts val="3751"/>
                </a:lnSpc>
                <a:spcBef>
                  <a:spcPct val="0"/>
                </a:spcBef>
              </a:pPr>
              <a:r>
                <a:rPr lang="en-US" sz="2679">
                  <a:solidFill>
                    <a:srgbClr val="000000"/>
                  </a:solidFill>
                  <a:latin typeface="Poppins"/>
                  <a:ea typeface="Poppins"/>
                  <a:cs typeface="Poppins"/>
                  <a:sym typeface="Poppins"/>
                </a:rPr>
                <a:t>Dalam layanan GoFood di aplikasi Gojek, saat pengguna memilih persyaratan makanan (misalnya </a:t>
              </a:r>
              <a:r>
                <a:rPr lang="en-US" sz="2679" i="true">
                  <a:solidFill>
                    <a:srgbClr val="000000"/>
                  </a:solidFill>
                  <a:latin typeface="Poppins Italics"/>
                  <a:ea typeface="Poppins Italics"/>
                  <a:cs typeface="Poppins Italics"/>
                  <a:sym typeface="Poppins Italics"/>
                </a:rPr>
                <a:t>ice level</a:t>
              </a:r>
              <a:r>
                <a:rPr lang="en-US" sz="2679">
                  <a:solidFill>
                    <a:srgbClr val="000000"/>
                  </a:solidFill>
                  <a:latin typeface="Poppins"/>
                  <a:ea typeface="Poppins"/>
                  <a:cs typeface="Poppins"/>
                  <a:sym typeface="Poppins"/>
                </a:rPr>
                <a:t>), sistem hanya mengizinkan pengguna untuk memilih </a:t>
              </a:r>
              <a:r>
                <a:rPr lang="en-US" b="true" sz="2679">
                  <a:solidFill>
                    <a:srgbClr val="000000"/>
                  </a:solidFill>
                  <a:latin typeface="Poppins Bold"/>
                  <a:ea typeface="Poppins Bold"/>
                  <a:cs typeface="Poppins Bold"/>
                  <a:sym typeface="Poppins Bold"/>
                </a:rPr>
                <a:t>satu opsi</a:t>
              </a:r>
              <a:r>
                <a:rPr lang="en-US" sz="2679">
                  <a:solidFill>
                    <a:srgbClr val="000000"/>
                  </a:solidFill>
                  <a:latin typeface="Poppins"/>
                  <a:ea typeface="Poppins"/>
                  <a:cs typeface="Poppins"/>
                  <a:sym typeface="Poppins"/>
                </a:rPr>
                <a:t> dari sekumpulan pilihan. Namun saat pengguna ingin mengganti pilihan yang sudah dipilih sebelumnya, mereka tidak dapat langsung mengganti pilihan tersebut. Sebagai gantinya, mereka harus </a:t>
              </a:r>
              <a:r>
                <a:rPr lang="en-US" b="true" sz="2679">
                  <a:solidFill>
                    <a:srgbClr val="000000"/>
                  </a:solidFill>
                  <a:latin typeface="Poppins Bold"/>
                  <a:ea typeface="Poppins Bold"/>
                  <a:cs typeface="Poppins Bold"/>
                  <a:sym typeface="Poppins Bold"/>
                </a:rPr>
                <a:t>membatalkan pilihan yang sebelumnya terlebih dahulu</a:t>
              </a:r>
              <a:r>
                <a:rPr lang="en-US" sz="2679">
                  <a:solidFill>
                    <a:srgbClr val="000000"/>
                  </a:solidFill>
                  <a:latin typeface="Poppins"/>
                  <a:ea typeface="Poppins"/>
                  <a:cs typeface="Poppins"/>
                  <a:sym typeface="Poppins"/>
                </a:rPr>
                <a:t>, baru kemudian memilih opsi yang baru. Ini menyebabkan proses yang lebih lambat dan tidak efisien, terutama bagi pengguna yang ingin cepat melakukan perubahan.</a:t>
              </a:r>
            </a:p>
          </p:txBody>
        </p:sp>
        <p:sp>
          <p:nvSpPr>
            <p:cNvPr name="TextBox 16" id="16"/>
            <p:cNvSpPr txBox="true"/>
            <p:nvPr/>
          </p:nvSpPr>
          <p:spPr>
            <a:xfrm rot="0">
              <a:off x="0" y="-76200"/>
              <a:ext cx="11636825"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grpSp>
        <p:nvGrpSpPr>
          <p:cNvPr name="Group 17" id="17"/>
          <p:cNvGrpSpPr/>
          <p:nvPr/>
        </p:nvGrpSpPr>
        <p:grpSpPr>
          <a:xfrm rot="0">
            <a:off x="16548894" y="602281"/>
            <a:ext cx="852837" cy="85283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AE48"/>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499"/>
                </a:lnSpc>
              </a:pPr>
              <a:r>
                <a:rPr lang="en-US" b="true" sz="2499">
                  <a:solidFill>
                    <a:srgbClr val="FFFFFF"/>
                  </a:solidFill>
                  <a:latin typeface="Poppins Bold"/>
                  <a:ea typeface="Poppins Bold"/>
                  <a:cs typeface="Poppins Bold"/>
                  <a:sym typeface="Poppins Bold"/>
                </a:rPr>
                <a:t>1</a:t>
              </a:r>
            </a:p>
          </p:txBody>
        </p:sp>
      </p:grpSp>
      <p:grpSp>
        <p:nvGrpSpPr>
          <p:cNvPr name="Group 20" id="20"/>
          <p:cNvGrpSpPr/>
          <p:nvPr/>
        </p:nvGrpSpPr>
        <p:grpSpPr>
          <a:xfrm rot="0">
            <a:off x="14775333" y="2278729"/>
            <a:ext cx="852837" cy="85283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AE48"/>
            </a:soli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499"/>
                </a:lnSpc>
              </a:pPr>
              <a:r>
                <a:rPr lang="en-US" b="true" sz="2499">
                  <a:solidFill>
                    <a:srgbClr val="FFFFFF"/>
                  </a:solidFill>
                  <a:latin typeface="Poppins Bold"/>
                  <a:ea typeface="Poppins Bold"/>
                  <a:cs typeface="Poppins Bold"/>
                  <a:sym typeface="Poppins Bold"/>
                </a:rPr>
                <a:t>2</a:t>
              </a:r>
            </a:p>
          </p:txBody>
        </p:sp>
      </p:grpSp>
      <p:grpSp>
        <p:nvGrpSpPr>
          <p:cNvPr name="Group 23" id="23"/>
          <p:cNvGrpSpPr/>
          <p:nvPr/>
        </p:nvGrpSpPr>
        <p:grpSpPr>
          <a:xfrm rot="0">
            <a:off x="12901608" y="3620365"/>
            <a:ext cx="852837" cy="85283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AE48"/>
            </a:solidFill>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a:lnSpc>
                  <a:spcPts val="3499"/>
                </a:lnSpc>
              </a:pPr>
              <a:r>
                <a:rPr lang="en-US" b="true" sz="2499">
                  <a:solidFill>
                    <a:srgbClr val="FFFFFF"/>
                  </a:solidFill>
                  <a:latin typeface="Poppins Bold"/>
                  <a:ea typeface="Poppins Bold"/>
                  <a:cs typeface="Poppins Bold"/>
                  <a:sym typeface="Poppins Bold"/>
                </a:rPr>
                <a:t>3</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80662" y="1386427"/>
            <a:ext cx="6926676" cy="7514145"/>
          </a:xfrm>
          <a:custGeom>
            <a:avLst/>
            <a:gdLst/>
            <a:ahLst/>
            <a:cxnLst/>
            <a:rect r="r" b="b" t="t" l="l"/>
            <a:pathLst>
              <a:path h="7514145" w="6926676">
                <a:moveTo>
                  <a:pt x="0" y="0"/>
                </a:moveTo>
                <a:lnTo>
                  <a:pt x="6926676" y="0"/>
                </a:lnTo>
                <a:lnTo>
                  <a:pt x="6926676" y="7514146"/>
                </a:lnTo>
                <a:lnTo>
                  <a:pt x="0" y="7514146"/>
                </a:lnTo>
                <a:lnTo>
                  <a:pt x="0" y="0"/>
                </a:lnTo>
                <a:close/>
              </a:path>
            </a:pathLst>
          </a:custGeom>
          <a:blipFill>
            <a:blip r:embed="rId4">
              <a:alphaModFix amt="4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20228" y="993844"/>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Efficient to Use</a:t>
            </a:r>
          </a:p>
        </p:txBody>
      </p:sp>
      <p:grpSp>
        <p:nvGrpSpPr>
          <p:cNvPr name="Group 5" id="5"/>
          <p:cNvGrpSpPr>
            <a:grpSpLocks noChangeAspect="true"/>
          </p:cNvGrpSpPr>
          <p:nvPr/>
        </p:nvGrpSpPr>
        <p:grpSpPr>
          <a:xfrm rot="0">
            <a:off x="10976604" y="895098"/>
            <a:ext cx="3817055" cy="7685346"/>
            <a:chOff x="0" y="0"/>
            <a:chExt cx="9461500" cy="19050000"/>
          </a:xfrm>
        </p:grpSpPr>
        <p:sp>
          <p:nvSpPr>
            <p:cNvPr name="Freeform 6" id="6"/>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7" id="7"/>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8" id="8"/>
          <p:cNvGrpSpPr>
            <a:grpSpLocks noChangeAspect="true"/>
          </p:cNvGrpSpPr>
          <p:nvPr/>
        </p:nvGrpSpPr>
        <p:grpSpPr>
          <a:xfrm rot="0">
            <a:off x="13806748" y="2055977"/>
            <a:ext cx="3817055" cy="7685346"/>
            <a:chOff x="0" y="0"/>
            <a:chExt cx="9461500" cy="19050000"/>
          </a:xfrm>
        </p:grpSpPr>
        <p:sp>
          <p:nvSpPr>
            <p:cNvPr name="Freeform 9" id="9"/>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8"/>
              <a:stretch>
                <a:fillRect l="0" t="-760" r="0" b="-760"/>
              </a:stretch>
            </a:blipFill>
          </p:spPr>
        </p:sp>
        <p:sp>
          <p:nvSpPr>
            <p:cNvPr name="Freeform 10" id="10"/>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11" id="11"/>
          <p:cNvGrpSpPr/>
          <p:nvPr/>
        </p:nvGrpSpPr>
        <p:grpSpPr>
          <a:xfrm rot="0">
            <a:off x="1220228" y="2729047"/>
            <a:ext cx="8727619" cy="3969703"/>
            <a:chOff x="0" y="0"/>
            <a:chExt cx="11636825" cy="5292938"/>
          </a:xfrm>
        </p:grpSpPr>
        <p:sp>
          <p:nvSpPr>
            <p:cNvPr name="TextBox 12" id="12"/>
            <p:cNvSpPr txBox="true"/>
            <p:nvPr/>
          </p:nvSpPr>
          <p:spPr>
            <a:xfrm rot="0">
              <a:off x="0" y="502921"/>
              <a:ext cx="11636825" cy="4790017"/>
            </a:xfrm>
            <a:prstGeom prst="rect">
              <a:avLst/>
            </a:prstGeom>
          </p:spPr>
          <p:txBody>
            <a:bodyPr anchor="t" rtlCol="false" tIns="0" lIns="0" bIns="0" rIns="0">
              <a:spAutoFit/>
            </a:bodyPr>
            <a:lstStyle/>
            <a:p>
              <a:pPr algn="just">
                <a:lnSpc>
                  <a:spcPts val="3193"/>
                </a:lnSpc>
                <a:spcBef>
                  <a:spcPct val="0"/>
                </a:spcBef>
              </a:pPr>
              <a:r>
                <a:rPr lang="en-US" sz="2281">
                  <a:solidFill>
                    <a:srgbClr val="000000"/>
                  </a:solidFill>
                  <a:latin typeface="Poppins"/>
                  <a:ea typeface="Poppins"/>
                  <a:cs typeface="Poppins"/>
                  <a:sym typeface="Poppins"/>
                </a:rPr>
                <a:t>Developer memperbaiki sistem dapat </a:t>
              </a:r>
              <a:r>
                <a:rPr lang="en-US" b="true" sz="2281">
                  <a:solidFill>
                    <a:srgbClr val="000000"/>
                  </a:solidFill>
                  <a:latin typeface="Poppins Bold"/>
                  <a:ea typeface="Poppins Bold"/>
                  <a:cs typeface="Poppins Bold"/>
                  <a:sym typeface="Poppins Bold"/>
                </a:rPr>
                <a:t>mengizinkan penggantian otomatis</a:t>
              </a:r>
              <a:r>
                <a:rPr lang="en-US" sz="2281">
                  <a:solidFill>
                    <a:srgbClr val="000000"/>
                  </a:solidFill>
                  <a:latin typeface="Poppins"/>
                  <a:ea typeface="Poppins"/>
                  <a:cs typeface="Poppins"/>
                  <a:sym typeface="Poppins"/>
                </a:rPr>
                <a:t> ketika pengguna memilih opsi baru. Jadi, jika ada satu pilihan yang hanya bisa dipilih dari sekumpulan opsi, memilih opsi baru secara otomatis akan mengganti opsi lama, tanpa perlu membatalkan secara manual. Developer membuat antarmuka pemilihan yang lebih dinamis dan intuitif, di mana jika pengguna menekan opsi baru, sistem secara langsung meng-update pilihan tanpa gangguan atau langkah tambahan.</a:t>
              </a:r>
            </a:p>
          </p:txBody>
        </p:sp>
        <p:sp>
          <p:nvSpPr>
            <p:cNvPr name="TextBox 13" id="13"/>
            <p:cNvSpPr txBox="true"/>
            <p:nvPr/>
          </p:nvSpPr>
          <p:spPr>
            <a:xfrm rot="0">
              <a:off x="0" y="-76200"/>
              <a:ext cx="11636825"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74023" y="3473023"/>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26111"/>
            <a:ext cx="6813977" cy="6813977"/>
          </a:xfrm>
          <a:custGeom>
            <a:avLst/>
            <a:gdLst/>
            <a:ahLst/>
            <a:cxnLst/>
            <a:rect r="r" b="b" t="t" l="l"/>
            <a:pathLst>
              <a:path h="6813977" w="6813977">
                <a:moveTo>
                  <a:pt x="0" y="0"/>
                </a:moveTo>
                <a:lnTo>
                  <a:pt x="6813977" y="0"/>
                </a:lnTo>
                <a:lnTo>
                  <a:pt x="6813977" y="6813977"/>
                </a:lnTo>
                <a:lnTo>
                  <a:pt x="0" y="6813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80662" y="1386427"/>
            <a:ext cx="6926676" cy="7514145"/>
          </a:xfrm>
          <a:custGeom>
            <a:avLst/>
            <a:gdLst/>
            <a:ahLst/>
            <a:cxnLst/>
            <a:rect r="r" b="b" t="t" l="l"/>
            <a:pathLst>
              <a:path h="7514145" w="6926676">
                <a:moveTo>
                  <a:pt x="0" y="0"/>
                </a:moveTo>
                <a:lnTo>
                  <a:pt x="6926676" y="0"/>
                </a:lnTo>
                <a:lnTo>
                  <a:pt x="6926676" y="7514146"/>
                </a:lnTo>
                <a:lnTo>
                  <a:pt x="0" y="7514146"/>
                </a:lnTo>
                <a:lnTo>
                  <a:pt x="0" y="0"/>
                </a:lnTo>
                <a:close/>
              </a:path>
            </a:pathLst>
          </a:custGeom>
          <a:blipFill>
            <a:blip r:embed="rId4">
              <a:alphaModFix amt="4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20228" y="1378597"/>
            <a:ext cx="11664903" cy="1284885"/>
          </a:xfrm>
          <a:prstGeom prst="rect">
            <a:avLst/>
          </a:prstGeom>
        </p:spPr>
        <p:txBody>
          <a:bodyPr anchor="t" rtlCol="false" tIns="0" lIns="0" bIns="0" rIns="0">
            <a:spAutoFit/>
          </a:bodyPr>
          <a:lstStyle/>
          <a:p>
            <a:pPr algn="l">
              <a:lnSpc>
                <a:spcPts val="10029"/>
              </a:lnSpc>
              <a:spcBef>
                <a:spcPct val="0"/>
              </a:spcBef>
            </a:pPr>
            <a:r>
              <a:rPr lang="en-US" sz="7163" b="true">
                <a:solidFill>
                  <a:srgbClr val="14282A"/>
                </a:solidFill>
                <a:latin typeface="Poppins Bold"/>
                <a:ea typeface="Poppins Bold"/>
                <a:cs typeface="Poppins Bold"/>
                <a:sym typeface="Poppins Bold"/>
              </a:rPr>
              <a:t>Have Good Utility</a:t>
            </a:r>
          </a:p>
        </p:txBody>
      </p:sp>
      <p:grpSp>
        <p:nvGrpSpPr>
          <p:cNvPr name="Group 6" id="6"/>
          <p:cNvGrpSpPr/>
          <p:nvPr/>
        </p:nvGrpSpPr>
        <p:grpSpPr>
          <a:xfrm rot="0">
            <a:off x="1220228" y="2930683"/>
            <a:ext cx="7923772" cy="2332699"/>
            <a:chOff x="0" y="0"/>
            <a:chExt cx="10565029" cy="3110265"/>
          </a:xfrm>
        </p:grpSpPr>
        <p:sp>
          <p:nvSpPr>
            <p:cNvPr name="TextBox 7" id="7"/>
            <p:cNvSpPr txBox="true"/>
            <p:nvPr/>
          </p:nvSpPr>
          <p:spPr>
            <a:xfrm rot="0">
              <a:off x="0" y="584869"/>
              <a:ext cx="10565029" cy="2525396"/>
            </a:xfrm>
            <a:prstGeom prst="rect">
              <a:avLst/>
            </a:prstGeom>
          </p:spPr>
          <p:txBody>
            <a:bodyPr anchor="t" rtlCol="false" tIns="0" lIns="0" bIns="0" rIns="0">
              <a:spAutoFit/>
            </a:bodyPr>
            <a:lstStyle/>
            <a:p>
              <a:pPr algn="just">
                <a:lnSpc>
                  <a:spcPts val="3753"/>
                </a:lnSpc>
                <a:spcBef>
                  <a:spcPct val="0"/>
                </a:spcBef>
              </a:pPr>
              <a:r>
                <a:rPr lang="en-US" sz="2681">
                  <a:solidFill>
                    <a:srgbClr val="000000"/>
                  </a:solidFill>
                  <a:latin typeface="Poppins"/>
                  <a:ea typeface="Poppins"/>
                  <a:cs typeface="Poppins"/>
                  <a:sym typeface="Poppins"/>
                </a:rPr>
                <a:t>Tampilan peta tidak detail sehingga tidak menujukan keadaan lalu lintas secara real-time (tidak menunjukkan jalanan padat, ramai, atau lancar).</a:t>
              </a:r>
            </a:p>
          </p:txBody>
        </p:sp>
        <p:sp>
          <p:nvSpPr>
            <p:cNvPr name="TextBox 8" id="8"/>
            <p:cNvSpPr txBox="true"/>
            <p:nvPr/>
          </p:nvSpPr>
          <p:spPr>
            <a:xfrm rot="0">
              <a:off x="0" y="-76200"/>
              <a:ext cx="10565029"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PERMASALAHAN</a:t>
              </a:r>
            </a:p>
          </p:txBody>
        </p:sp>
      </p:grpSp>
      <p:grpSp>
        <p:nvGrpSpPr>
          <p:cNvPr name="Group 9" id="9"/>
          <p:cNvGrpSpPr>
            <a:grpSpLocks noChangeAspect="true"/>
          </p:cNvGrpSpPr>
          <p:nvPr/>
        </p:nvGrpSpPr>
        <p:grpSpPr>
          <a:xfrm rot="0">
            <a:off x="10327244" y="1475504"/>
            <a:ext cx="6647053" cy="13383328"/>
            <a:chOff x="0" y="0"/>
            <a:chExt cx="9461500" cy="19050000"/>
          </a:xfrm>
        </p:grpSpPr>
        <p:sp>
          <p:nvSpPr>
            <p:cNvPr name="Freeform 10" id="10"/>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0" t="-760" r="0" b="-760"/>
              </a:stretch>
            </a:blipFill>
          </p:spPr>
        </p:sp>
        <p:sp>
          <p:nvSpPr>
            <p:cNvPr name="Freeform 11" id="11"/>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grpSp>
        <p:nvGrpSpPr>
          <p:cNvPr name="Group 12" id="12"/>
          <p:cNvGrpSpPr/>
          <p:nvPr/>
        </p:nvGrpSpPr>
        <p:grpSpPr>
          <a:xfrm rot="0">
            <a:off x="1220228" y="6482581"/>
            <a:ext cx="8727619" cy="1169385"/>
            <a:chOff x="0" y="0"/>
            <a:chExt cx="11636825" cy="1559180"/>
          </a:xfrm>
        </p:grpSpPr>
        <p:sp>
          <p:nvSpPr>
            <p:cNvPr name="TextBox 13" id="13"/>
            <p:cNvSpPr txBox="true"/>
            <p:nvPr/>
          </p:nvSpPr>
          <p:spPr>
            <a:xfrm rot="0">
              <a:off x="0" y="502921"/>
              <a:ext cx="11636825" cy="1056259"/>
            </a:xfrm>
            <a:prstGeom prst="rect">
              <a:avLst/>
            </a:prstGeom>
          </p:spPr>
          <p:txBody>
            <a:bodyPr anchor="t" rtlCol="false" tIns="0" lIns="0" bIns="0" rIns="0">
              <a:spAutoFit/>
            </a:bodyPr>
            <a:lstStyle/>
            <a:p>
              <a:pPr algn="just">
                <a:lnSpc>
                  <a:spcPts val="3191"/>
                </a:lnSpc>
                <a:spcBef>
                  <a:spcPct val="0"/>
                </a:spcBef>
              </a:pPr>
              <a:r>
                <a:rPr lang="en-US" sz="2279">
                  <a:solidFill>
                    <a:srgbClr val="000000"/>
                  </a:solidFill>
                  <a:latin typeface="Poppins"/>
                  <a:ea typeface="Poppins"/>
                  <a:cs typeface="Poppins"/>
                  <a:sym typeface="Poppins"/>
                </a:rPr>
                <a:t>Menambahkan indikator keadaan lalu lintas dengan membedakan warna pada jalur. </a:t>
              </a:r>
            </a:p>
          </p:txBody>
        </p:sp>
        <p:sp>
          <p:nvSpPr>
            <p:cNvPr name="TextBox 14" id="14"/>
            <p:cNvSpPr txBox="true"/>
            <p:nvPr/>
          </p:nvSpPr>
          <p:spPr>
            <a:xfrm rot="0">
              <a:off x="0" y="-76200"/>
              <a:ext cx="11636825" cy="620396"/>
            </a:xfrm>
            <a:prstGeom prst="rect">
              <a:avLst/>
            </a:prstGeom>
          </p:spPr>
          <p:txBody>
            <a:bodyPr anchor="t" rtlCol="false" tIns="0" lIns="0" bIns="0" rIns="0">
              <a:spAutoFit/>
            </a:bodyPr>
            <a:lstStyle/>
            <a:p>
              <a:pPr algn="just">
                <a:lnSpc>
                  <a:spcPts val="3753"/>
                </a:lnSpc>
                <a:spcBef>
                  <a:spcPct val="0"/>
                </a:spcBef>
              </a:pPr>
              <a:r>
                <a:rPr lang="en-US" b="true" sz="2681">
                  <a:solidFill>
                    <a:srgbClr val="000000"/>
                  </a:solidFill>
                  <a:latin typeface="Poppins Bold"/>
                  <a:ea typeface="Poppins Bold"/>
                  <a:cs typeface="Poppins Bold"/>
                  <a:sym typeface="Poppins Bold"/>
                </a:rPr>
                <a:t>SOLUSI</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DAGRF6ndjzA</dc:identifier>
  <dcterms:modified xsi:type="dcterms:W3CDTF">2011-08-01T06:04:30Z</dcterms:modified>
  <cp:revision>1</cp:revision>
  <dc:title>TUGAS IMK</dc:title>
</cp:coreProperties>
</file>